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1" r:id="rId1"/>
  </p:sldMasterIdLst>
  <p:notesMasterIdLst>
    <p:notesMasterId r:id="rId21"/>
  </p:notesMasterIdLst>
  <p:sldIdLst>
    <p:sldId id="256" r:id="rId2"/>
    <p:sldId id="258" r:id="rId3"/>
    <p:sldId id="272" r:id="rId4"/>
    <p:sldId id="285" r:id="rId5"/>
    <p:sldId id="290" r:id="rId6"/>
    <p:sldId id="291" r:id="rId7"/>
    <p:sldId id="292" r:id="rId8"/>
    <p:sldId id="293" r:id="rId9"/>
    <p:sldId id="294" r:id="rId10"/>
    <p:sldId id="274" r:id="rId11"/>
    <p:sldId id="276" r:id="rId12"/>
    <p:sldId id="295" r:id="rId13"/>
    <p:sldId id="296" r:id="rId14"/>
    <p:sldId id="297" r:id="rId15"/>
    <p:sldId id="289" r:id="rId16"/>
    <p:sldId id="302" r:id="rId17"/>
    <p:sldId id="303" r:id="rId18"/>
    <p:sldId id="304" r:id="rId19"/>
    <p:sldId id="30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RVEY, Benjamin" initials="HB" lastIdx="1" clrIdx="0">
    <p:extLst>
      <p:ext uri="{19B8F6BF-5375-455C-9EA6-DF929625EA0E}">
        <p15:presenceInfo xmlns:p15="http://schemas.microsoft.com/office/powerpoint/2012/main" userId="S-1-5-21-4248950114-691953201-3813866157-5267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CBE8"/>
    <a:srgbClr val="00B0F0"/>
    <a:srgbClr val="B55475"/>
    <a:srgbClr val="DD7E0E"/>
    <a:srgbClr val="A5B5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1" autoAdjust="0"/>
    <p:restoredTop sz="90664" autoAdjust="0"/>
  </p:normalViewPr>
  <p:slideViewPr>
    <p:cSldViewPr snapToGrid="0">
      <p:cViewPr varScale="1">
        <p:scale>
          <a:sx n="93" d="100"/>
          <a:sy n="93" d="100"/>
        </p:scale>
        <p:origin x="92" y="1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053840-0607-4DD4-8F65-4B529B4641D5}" type="datetimeFigureOut">
              <a:rPr lang="en-AU" smtClean="0"/>
              <a:t>5/08/2019</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A8B559-BCB1-4FBD-94CA-33280ABFF62F}" type="slidenum">
              <a:rPr lang="en-AU" smtClean="0"/>
              <a:t>‹#›</a:t>
            </a:fld>
            <a:endParaRPr lang="en-AU"/>
          </a:p>
        </p:txBody>
      </p:sp>
    </p:spTree>
    <p:extLst>
      <p:ext uri="{BB962C8B-B14F-4D97-AF65-F5344CB8AC3E}">
        <p14:creationId xmlns:p14="http://schemas.microsoft.com/office/powerpoint/2010/main" val="3092782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A07AD98-10D3-4944-A5E3-BF41B6ADBEFC}" type="datetimeFigureOut">
              <a:rPr lang="en-AU" smtClean="0"/>
              <a:t>5/08/2019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FC42342-28E6-4EFE-863C-A3E8C5DF744A}" type="slidenum">
              <a:rPr lang="en-AU" smtClean="0"/>
              <a:t>‹#›</a:t>
            </a:fld>
            <a:endParaRPr lang="en-AU"/>
          </a:p>
        </p:txBody>
      </p:sp>
    </p:spTree>
    <p:extLst>
      <p:ext uri="{BB962C8B-B14F-4D97-AF65-F5344CB8AC3E}">
        <p14:creationId xmlns:p14="http://schemas.microsoft.com/office/powerpoint/2010/main" val="1615100624"/>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07AD98-10D3-4944-A5E3-BF41B6ADBEFC}" type="datetimeFigureOut">
              <a:rPr lang="en-AU" smtClean="0"/>
              <a:t>5/08/2019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FC42342-28E6-4EFE-863C-A3E8C5DF744A}" type="slidenum">
              <a:rPr lang="en-AU" smtClean="0"/>
              <a:t>‹#›</a:t>
            </a:fld>
            <a:endParaRPr lang="en-AU"/>
          </a:p>
        </p:txBody>
      </p:sp>
    </p:spTree>
    <p:extLst>
      <p:ext uri="{BB962C8B-B14F-4D97-AF65-F5344CB8AC3E}">
        <p14:creationId xmlns:p14="http://schemas.microsoft.com/office/powerpoint/2010/main" val="1732074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07AD98-10D3-4944-A5E3-BF41B6ADBEFC}" type="datetimeFigureOut">
              <a:rPr lang="en-AU" smtClean="0"/>
              <a:t>5/08/2019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FC42342-28E6-4EFE-863C-A3E8C5DF744A}" type="slidenum">
              <a:rPr lang="en-AU" smtClean="0"/>
              <a:t>‹#›</a:t>
            </a:fld>
            <a:endParaRPr lang="en-A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002449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07AD98-10D3-4944-A5E3-BF41B6ADBEFC}" type="datetimeFigureOut">
              <a:rPr lang="en-AU" smtClean="0"/>
              <a:t>5/08/2019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FC42342-28E6-4EFE-863C-A3E8C5DF744A}" type="slidenum">
              <a:rPr lang="en-AU" smtClean="0"/>
              <a:t>‹#›</a:t>
            </a:fld>
            <a:endParaRPr lang="en-AU"/>
          </a:p>
        </p:txBody>
      </p:sp>
    </p:spTree>
    <p:extLst>
      <p:ext uri="{BB962C8B-B14F-4D97-AF65-F5344CB8AC3E}">
        <p14:creationId xmlns:p14="http://schemas.microsoft.com/office/powerpoint/2010/main" val="1408280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07AD98-10D3-4944-A5E3-BF41B6ADBEFC}" type="datetimeFigureOut">
              <a:rPr lang="en-AU" smtClean="0"/>
              <a:t>5/08/2019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FC42342-28E6-4EFE-863C-A3E8C5DF744A}"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895371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07AD98-10D3-4944-A5E3-BF41B6ADBEFC}" type="datetimeFigureOut">
              <a:rPr lang="en-AU" smtClean="0"/>
              <a:t>5/08/2019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FC42342-28E6-4EFE-863C-A3E8C5DF744A}" type="slidenum">
              <a:rPr lang="en-AU" smtClean="0"/>
              <a:t>‹#›</a:t>
            </a:fld>
            <a:endParaRPr lang="en-AU"/>
          </a:p>
        </p:txBody>
      </p:sp>
    </p:spTree>
    <p:extLst>
      <p:ext uri="{BB962C8B-B14F-4D97-AF65-F5344CB8AC3E}">
        <p14:creationId xmlns:p14="http://schemas.microsoft.com/office/powerpoint/2010/main" val="41060407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07AD98-10D3-4944-A5E3-BF41B6ADBEFC}" type="datetimeFigureOut">
              <a:rPr lang="en-AU" smtClean="0"/>
              <a:t>5/08/2019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FC42342-28E6-4EFE-863C-A3E8C5DF744A}" type="slidenum">
              <a:rPr lang="en-AU" smtClean="0"/>
              <a:t>‹#›</a:t>
            </a:fld>
            <a:endParaRPr lang="en-AU"/>
          </a:p>
        </p:txBody>
      </p:sp>
    </p:spTree>
    <p:extLst>
      <p:ext uri="{BB962C8B-B14F-4D97-AF65-F5344CB8AC3E}">
        <p14:creationId xmlns:p14="http://schemas.microsoft.com/office/powerpoint/2010/main" val="38341946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07AD98-10D3-4944-A5E3-BF41B6ADBEFC}" type="datetimeFigureOut">
              <a:rPr lang="en-AU" smtClean="0"/>
              <a:t>5/08/2019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FC42342-28E6-4EFE-863C-A3E8C5DF744A}" type="slidenum">
              <a:rPr lang="en-AU" smtClean="0"/>
              <a:t>‹#›</a:t>
            </a:fld>
            <a:endParaRPr lang="en-AU"/>
          </a:p>
        </p:txBody>
      </p:sp>
    </p:spTree>
    <p:extLst>
      <p:ext uri="{BB962C8B-B14F-4D97-AF65-F5344CB8AC3E}">
        <p14:creationId xmlns:p14="http://schemas.microsoft.com/office/powerpoint/2010/main" val="265081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07AD98-10D3-4944-A5E3-BF41B6ADBEFC}" type="datetimeFigureOut">
              <a:rPr lang="en-AU" smtClean="0"/>
              <a:t>5/08/2019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FC42342-28E6-4EFE-863C-A3E8C5DF744A}" type="slidenum">
              <a:rPr lang="en-AU" smtClean="0"/>
              <a:t>‹#›</a:t>
            </a:fld>
            <a:endParaRPr lang="en-AU"/>
          </a:p>
        </p:txBody>
      </p:sp>
    </p:spTree>
    <p:extLst>
      <p:ext uri="{BB962C8B-B14F-4D97-AF65-F5344CB8AC3E}">
        <p14:creationId xmlns:p14="http://schemas.microsoft.com/office/powerpoint/2010/main" val="3709063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07AD98-10D3-4944-A5E3-BF41B6ADBEFC}" type="datetimeFigureOut">
              <a:rPr lang="en-AU" smtClean="0"/>
              <a:t>5/08/2019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FC42342-28E6-4EFE-863C-A3E8C5DF744A}" type="slidenum">
              <a:rPr lang="en-AU" smtClean="0"/>
              <a:t>‹#›</a:t>
            </a:fld>
            <a:endParaRPr lang="en-AU"/>
          </a:p>
        </p:txBody>
      </p:sp>
    </p:spTree>
    <p:extLst>
      <p:ext uri="{BB962C8B-B14F-4D97-AF65-F5344CB8AC3E}">
        <p14:creationId xmlns:p14="http://schemas.microsoft.com/office/powerpoint/2010/main" val="3255450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07AD98-10D3-4944-A5E3-BF41B6ADBEFC}" type="datetimeFigureOut">
              <a:rPr lang="en-AU" smtClean="0"/>
              <a:t>5/08/2019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FC42342-28E6-4EFE-863C-A3E8C5DF744A}" type="slidenum">
              <a:rPr lang="en-AU" smtClean="0"/>
              <a:t>‹#›</a:t>
            </a:fld>
            <a:endParaRPr lang="en-AU"/>
          </a:p>
        </p:txBody>
      </p:sp>
    </p:spTree>
    <p:extLst>
      <p:ext uri="{BB962C8B-B14F-4D97-AF65-F5344CB8AC3E}">
        <p14:creationId xmlns:p14="http://schemas.microsoft.com/office/powerpoint/2010/main" val="4243470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A07AD98-10D3-4944-A5E3-BF41B6ADBEFC}" type="datetimeFigureOut">
              <a:rPr lang="en-AU" smtClean="0"/>
              <a:t>5/08/2019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0FC42342-28E6-4EFE-863C-A3E8C5DF744A}" type="slidenum">
              <a:rPr lang="en-AU" smtClean="0"/>
              <a:t>‹#›</a:t>
            </a:fld>
            <a:endParaRPr lang="en-AU"/>
          </a:p>
        </p:txBody>
      </p:sp>
    </p:spTree>
    <p:extLst>
      <p:ext uri="{BB962C8B-B14F-4D97-AF65-F5344CB8AC3E}">
        <p14:creationId xmlns:p14="http://schemas.microsoft.com/office/powerpoint/2010/main" val="2554791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A07AD98-10D3-4944-A5E3-BF41B6ADBEFC}" type="datetimeFigureOut">
              <a:rPr lang="en-AU" smtClean="0"/>
              <a:t>5/08/2019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FC42342-28E6-4EFE-863C-A3E8C5DF744A}" type="slidenum">
              <a:rPr lang="en-AU" smtClean="0"/>
              <a:t>‹#›</a:t>
            </a:fld>
            <a:endParaRPr lang="en-AU"/>
          </a:p>
        </p:txBody>
      </p:sp>
    </p:spTree>
    <p:extLst>
      <p:ext uri="{BB962C8B-B14F-4D97-AF65-F5344CB8AC3E}">
        <p14:creationId xmlns:p14="http://schemas.microsoft.com/office/powerpoint/2010/main" val="2292342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7AD98-10D3-4944-A5E3-BF41B6ADBEFC}" type="datetimeFigureOut">
              <a:rPr lang="en-AU" smtClean="0"/>
              <a:t>5/08/2019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0FC42342-28E6-4EFE-863C-A3E8C5DF744A}" type="slidenum">
              <a:rPr lang="en-AU" smtClean="0"/>
              <a:t>‹#›</a:t>
            </a:fld>
            <a:endParaRPr lang="en-AU"/>
          </a:p>
        </p:txBody>
      </p:sp>
    </p:spTree>
    <p:extLst>
      <p:ext uri="{BB962C8B-B14F-4D97-AF65-F5344CB8AC3E}">
        <p14:creationId xmlns:p14="http://schemas.microsoft.com/office/powerpoint/2010/main" val="4215817003"/>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07AD98-10D3-4944-A5E3-BF41B6ADBEFC}" type="datetimeFigureOut">
              <a:rPr lang="en-AU" smtClean="0"/>
              <a:t>5/08/2019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FC42342-28E6-4EFE-863C-A3E8C5DF744A}" type="slidenum">
              <a:rPr lang="en-AU" smtClean="0"/>
              <a:t>‹#›</a:t>
            </a:fld>
            <a:endParaRPr lang="en-AU"/>
          </a:p>
        </p:txBody>
      </p:sp>
    </p:spTree>
    <p:extLst>
      <p:ext uri="{BB962C8B-B14F-4D97-AF65-F5344CB8AC3E}">
        <p14:creationId xmlns:p14="http://schemas.microsoft.com/office/powerpoint/2010/main" val="18034564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A07AD98-10D3-4944-A5E3-BF41B6ADBEFC}" type="datetimeFigureOut">
              <a:rPr lang="en-AU" smtClean="0"/>
              <a:t>5/08/2019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FC42342-28E6-4EFE-863C-A3E8C5DF744A}" type="slidenum">
              <a:rPr lang="en-AU" smtClean="0"/>
              <a:t>‹#›</a:t>
            </a:fld>
            <a:endParaRPr lang="en-AU"/>
          </a:p>
        </p:txBody>
      </p:sp>
    </p:spTree>
    <p:extLst>
      <p:ext uri="{BB962C8B-B14F-4D97-AF65-F5344CB8AC3E}">
        <p14:creationId xmlns:p14="http://schemas.microsoft.com/office/powerpoint/2010/main" val="585002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A07AD98-10D3-4944-A5E3-BF41B6ADBEFC}" type="datetimeFigureOut">
              <a:rPr lang="en-AU" smtClean="0"/>
              <a:t>5/08/2019</a:t>
            </a:fld>
            <a:endParaRPr lang="en-A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FC42342-28E6-4EFE-863C-A3E8C5DF744A}" type="slidenum">
              <a:rPr lang="en-AU" smtClean="0"/>
              <a:t>‹#›</a:t>
            </a:fld>
            <a:endParaRPr lang="en-AU"/>
          </a:p>
        </p:txBody>
      </p:sp>
    </p:spTree>
    <p:extLst>
      <p:ext uri="{BB962C8B-B14F-4D97-AF65-F5344CB8AC3E}">
        <p14:creationId xmlns:p14="http://schemas.microsoft.com/office/powerpoint/2010/main" val="281742441"/>
      </p:ext>
    </p:extLst>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 id="2147483934" r:id="rId13"/>
    <p:sldLayoutId id="2147483935" r:id="rId14"/>
    <p:sldLayoutId id="2147483936" r:id="rId15"/>
    <p:sldLayoutId id="214748393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32452" y="2404534"/>
            <a:ext cx="8041551" cy="1646302"/>
          </a:xfrm>
        </p:spPr>
        <p:txBody>
          <a:bodyPr/>
          <a:lstStyle/>
          <a:p>
            <a:r>
              <a:rPr lang="en-AU" dirty="0"/>
              <a:t>DFD Process &amp; Examples</a:t>
            </a:r>
          </a:p>
        </p:txBody>
      </p:sp>
      <p:sp>
        <p:nvSpPr>
          <p:cNvPr id="3" name="Subtitle 2"/>
          <p:cNvSpPr>
            <a:spLocks noGrp="1"/>
          </p:cNvSpPr>
          <p:nvPr>
            <p:ph type="subTitle" idx="1"/>
          </p:nvPr>
        </p:nvSpPr>
        <p:spPr/>
        <p:txBody>
          <a:bodyPr/>
          <a:lstStyle/>
          <a:p>
            <a:endParaRPr lang="en-AU" dirty="0"/>
          </a:p>
        </p:txBody>
      </p:sp>
    </p:spTree>
    <p:extLst>
      <p:ext uri="{BB962C8B-B14F-4D97-AF65-F5344CB8AC3E}">
        <p14:creationId xmlns:p14="http://schemas.microsoft.com/office/powerpoint/2010/main" val="16595170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77334" y="609600"/>
            <a:ext cx="8596668" cy="695325"/>
          </a:xfrm>
        </p:spPr>
        <p:txBody>
          <a:bodyPr>
            <a:normAutofit/>
          </a:bodyPr>
          <a:lstStyle/>
          <a:p>
            <a:pPr>
              <a:spcBef>
                <a:spcPct val="50000"/>
              </a:spcBef>
            </a:pPr>
            <a:r>
              <a:rPr lang="en-US" altLang="en-US" dirty="0"/>
              <a:t>Lemonade Stand Example DFD (I do)</a:t>
            </a:r>
            <a:endParaRPr lang="en-AU" dirty="0"/>
          </a:p>
        </p:txBody>
      </p:sp>
      <p:pic>
        <p:nvPicPr>
          <p:cNvPr id="5" name="Picture 2" descr="j0297517"/>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5199398" y="1506691"/>
            <a:ext cx="3135999" cy="4852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ontent Placeholder 6"/>
          <p:cNvSpPr>
            <a:spLocks noGrp="1"/>
          </p:cNvSpPr>
          <p:nvPr>
            <p:ph idx="1"/>
          </p:nvPr>
        </p:nvSpPr>
        <p:spPr>
          <a:xfrm>
            <a:off x="677334" y="1428751"/>
            <a:ext cx="4024412" cy="4612612"/>
          </a:xfrm>
        </p:spPr>
        <p:txBody>
          <a:bodyPr>
            <a:normAutofit/>
          </a:bodyPr>
          <a:lstStyle/>
          <a:p>
            <a:r>
              <a:rPr lang="en-US" altLang="en-US" sz="2400" dirty="0"/>
              <a:t>Creating a context and level 0 DFD for a lemonade stand</a:t>
            </a:r>
          </a:p>
        </p:txBody>
      </p:sp>
    </p:spTree>
    <p:extLst>
      <p:ext uri="{BB962C8B-B14F-4D97-AF65-F5344CB8AC3E}">
        <p14:creationId xmlns:p14="http://schemas.microsoft.com/office/powerpoint/2010/main" val="215554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77334" y="609600"/>
            <a:ext cx="8596668" cy="695325"/>
          </a:xfrm>
        </p:spPr>
        <p:txBody>
          <a:bodyPr/>
          <a:lstStyle/>
          <a:p>
            <a:r>
              <a:rPr lang="en-AU" dirty="0"/>
              <a:t>Bus Garage Repairs DFD (We do)</a:t>
            </a:r>
          </a:p>
        </p:txBody>
      </p:sp>
      <p:sp>
        <p:nvSpPr>
          <p:cNvPr id="7" name="Content Placeholder 6"/>
          <p:cNvSpPr>
            <a:spLocks noGrp="1"/>
          </p:cNvSpPr>
          <p:nvPr>
            <p:ph idx="1"/>
          </p:nvPr>
        </p:nvSpPr>
        <p:spPr>
          <a:xfrm>
            <a:off x="677334" y="1428751"/>
            <a:ext cx="8596668" cy="4612612"/>
          </a:xfrm>
        </p:spPr>
        <p:txBody>
          <a:bodyPr>
            <a:normAutofit/>
          </a:bodyPr>
          <a:lstStyle/>
          <a:p>
            <a:r>
              <a:rPr lang="en-US" altLang="en-US" sz="2400" dirty="0"/>
              <a:t>Buses come to a garage for repairs. </a:t>
            </a:r>
          </a:p>
          <a:p>
            <a:r>
              <a:rPr lang="en-US" altLang="en-US" sz="2400" dirty="0"/>
              <a:t>A mechanic and helper perform the repair, record the reason for the repair and record the total cost of all parts used on a Shop Repair Order. </a:t>
            </a:r>
          </a:p>
          <a:p>
            <a:r>
              <a:rPr lang="en-US" altLang="en-US" sz="2400" dirty="0"/>
              <a:t>Information on labor, parts and repair outcome is used for billing by the Accounting Department, parts monitoring by the inventory management computer system and a performance review by the supervisor.</a:t>
            </a:r>
          </a:p>
        </p:txBody>
      </p:sp>
    </p:spTree>
    <p:extLst>
      <p:ext uri="{BB962C8B-B14F-4D97-AF65-F5344CB8AC3E}">
        <p14:creationId xmlns:p14="http://schemas.microsoft.com/office/powerpoint/2010/main" val="3250706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77334" y="609600"/>
            <a:ext cx="8596668" cy="695325"/>
          </a:xfrm>
        </p:spPr>
        <p:txBody>
          <a:bodyPr>
            <a:normAutofit/>
          </a:bodyPr>
          <a:lstStyle/>
          <a:p>
            <a:r>
              <a:rPr lang="en-AU" sz="2800" dirty="0"/>
              <a:t>Restaurant Order Processing System DFD (You do)</a:t>
            </a:r>
          </a:p>
        </p:txBody>
      </p:sp>
      <p:sp>
        <p:nvSpPr>
          <p:cNvPr id="7" name="Content Placeholder 6"/>
          <p:cNvSpPr>
            <a:spLocks noGrp="1"/>
          </p:cNvSpPr>
          <p:nvPr>
            <p:ph idx="1"/>
          </p:nvPr>
        </p:nvSpPr>
        <p:spPr>
          <a:xfrm>
            <a:off x="677334" y="1428751"/>
            <a:ext cx="8596668" cy="4612612"/>
          </a:xfrm>
        </p:spPr>
        <p:txBody>
          <a:bodyPr>
            <a:normAutofit/>
          </a:bodyPr>
          <a:lstStyle/>
          <a:p>
            <a:r>
              <a:rPr lang="en-US" altLang="en-US" sz="2400" dirty="0"/>
              <a:t>At a restaurant, a customer orders what they want from the menu. The order is given to the kitchen where it is prepared. At the end of the evening, the bill is calculated and given to the customer. All bills are kept in duplicate in the order book.</a:t>
            </a:r>
          </a:p>
          <a:p>
            <a:endParaRPr lang="en-US" altLang="en-US" sz="2400" dirty="0"/>
          </a:p>
          <a:p>
            <a:r>
              <a:rPr lang="en-US" altLang="en-US" sz="2400" dirty="0"/>
              <a:t>Draw a simple DFD (Level 0) for this flow of information.</a:t>
            </a:r>
          </a:p>
        </p:txBody>
      </p:sp>
    </p:spTree>
    <p:extLst>
      <p:ext uri="{BB962C8B-B14F-4D97-AF65-F5344CB8AC3E}">
        <p14:creationId xmlns:p14="http://schemas.microsoft.com/office/powerpoint/2010/main" val="694539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77334" y="609600"/>
            <a:ext cx="8596668" cy="695325"/>
          </a:xfrm>
        </p:spPr>
        <p:txBody>
          <a:bodyPr/>
          <a:lstStyle/>
          <a:p>
            <a:r>
              <a:rPr lang="en-AU" dirty="0"/>
              <a:t>Check what you have learnt</a:t>
            </a:r>
          </a:p>
        </p:txBody>
      </p:sp>
      <p:sp>
        <p:nvSpPr>
          <p:cNvPr id="7" name="Content Placeholder 6"/>
          <p:cNvSpPr>
            <a:spLocks noGrp="1"/>
          </p:cNvSpPr>
          <p:nvPr>
            <p:ph idx="1"/>
          </p:nvPr>
        </p:nvSpPr>
        <p:spPr>
          <a:xfrm>
            <a:off x="677334" y="1428751"/>
            <a:ext cx="8596668" cy="4612612"/>
          </a:xfrm>
        </p:spPr>
        <p:txBody>
          <a:bodyPr>
            <a:normAutofit/>
          </a:bodyPr>
          <a:lstStyle/>
          <a:p>
            <a:pPr marL="457200" indent="-457200">
              <a:buFont typeface="+mj-lt"/>
              <a:buAutoNum type="arabicPeriod"/>
            </a:pPr>
            <a:r>
              <a:rPr lang="en-US" altLang="en-US" sz="2400" dirty="0"/>
              <a:t>Most often, an information system is designed to take the place of an existing system. Why would it be useful to make a DFD of the old system first?</a:t>
            </a:r>
          </a:p>
          <a:p>
            <a:pPr marL="457200" indent="-457200">
              <a:buFont typeface="+mj-lt"/>
              <a:buAutoNum type="arabicPeriod"/>
            </a:pPr>
            <a:r>
              <a:rPr lang="en-US" altLang="en-US" sz="2400" dirty="0"/>
              <a:t>Two errors that are sometimes made with data flow lines are called ‘miracles’ and ‘black holes’. What do you suppose these errors are?</a:t>
            </a:r>
          </a:p>
          <a:p>
            <a:pPr marL="457200" indent="-457200">
              <a:buFont typeface="+mj-lt"/>
              <a:buAutoNum type="arabicPeriod"/>
            </a:pPr>
            <a:endParaRPr lang="en-US" altLang="en-US" sz="2400" dirty="0"/>
          </a:p>
        </p:txBody>
      </p:sp>
    </p:spTree>
    <p:extLst>
      <p:ext uri="{BB962C8B-B14F-4D97-AF65-F5344CB8AC3E}">
        <p14:creationId xmlns:p14="http://schemas.microsoft.com/office/powerpoint/2010/main" val="1587617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77334" y="609600"/>
            <a:ext cx="8596668" cy="695325"/>
          </a:xfrm>
        </p:spPr>
        <p:txBody>
          <a:bodyPr/>
          <a:lstStyle/>
          <a:p>
            <a:r>
              <a:rPr lang="en-AU" dirty="0"/>
              <a:t>Check what you have learnt</a:t>
            </a:r>
          </a:p>
        </p:txBody>
      </p:sp>
      <p:sp>
        <p:nvSpPr>
          <p:cNvPr id="7" name="Content Placeholder 6"/>
          <p:cNvSpPr>
            <a:spLocks noGrp="1"/>
          </p:cNvSpPr>
          <p:nvPr>
            <p:ph idx="1"/>
          </p:nvPr>
        </p:nvSpPr>
        <p:spPr>
          <a:xfrm>
            <a:off x="677334" y="1428750"/>
            <a:ext cx="8596668" cy="5269416"/>
          </a:xfrm>
        </p:spPr>
        <p:txBody>
          <a:bodyPr>
            <a:noAutofit/>
          </a:bodyPr>
          <a:lstStyle/>
          <a:p>
            <a:pPr marL="457200" indent="-457200">
              <a:buFont typeface="+mj-lt"/>
              <a:buAutoNum type="arabicPeriod" startAt="3"/>
            </a:pPr>
            <a:r>
              <a:rPr lang="en-US" altLang="en-US" sz="2000" dirty="0"/>
              <a:t>The following is a DFD (level 0) for making a loan from a school library</a:t>
            </a:r>
          </a:p>
          <a:p>
            <a:pPr marL="457200" indent="-457200">
              <a:buFont typeface="+mj-lt"/>
              <a:buAutoNum type="arabicPeriod" startAt="3"/>
            </a:pPr>
            <a:endParaRPr lang="en-US" altLang="en-US" sz="1600" dirty="0"/>
          </a:p>
          <a:p>
            <a:pPr marL="457200" indent="-457200">
              <a:buFont typeface="+mj-lt"/>
              <a:buAutoNum type="arabicPeriod" startAt="3"/>
            </a:pPr>
            <a:endParaRPr lang="en-US" altLang="en-US" sz="1600" dirty="0"/>
          </a:p>
          <a:p>
            <a:pPr marL="457200" indent="-457200">
              <a:buFont typeface="+mj-lt"/>
              <a:buAutoNum type="arabicPeriod" startAt="3"/>
            </a:pPr>
            <a:endParaRPr lang="en-US" altLang="en-US" sz="1600" dirty="0"/>
          </a:p>
          <a:p>
            <a:pPr marL="457200" indent="-457200">
              <a:buFont typeface="+mj-lt"/>
              <a:buAutoNum type="arabicPeriod" startAt="3"/>
            </a:pPr>
            <a:endParaRPr lang="en-US" altLang="en-US" sz="1600" dirty="0"/>
          </a:p>
          <a:p>
            <a:pPr marL="457200" indent="-457200">
              <a:buFont typeface="+mj-lt"/>
              <a:buAutoNum type="arabicPeriod" startAt="3"/>
            </a:pPr>
            <a:endParaRPr lang="en-US" altLang="en-US" sz="1600" dirty="0"/>
          </a:p>
          <a:p>
            <a:pPr marL="457200" indent="-457200">
              <a:buFont typeface="+mj-lt"/>
              <a:buAutoNum type="arabicPeriod" startAt="3"/>
            </a:pPr>
            <a:endParaRPr lang="en-US" altLang="en-US" sz="2000" dirty="0"/>
          </a:p>
          <a:p>
            <a:pPr marL="457200" indent="-457200">
              <a:buFont typeface="+mj-lt"/>
              <a:buAutoNum type="arabicPeriod" startAt="3"/>
            </a:pPr>
            <a:endParaRPr lang="en-US" altLang="en-US" sz="2000" dirty="0"/>
          </a:p>
          <a:p>
            <a:pPr marL="457200" indent="-457200">
              <a:buFont typeface="+mj-lt"/>
              <a:buAutoNum type="arabicPeriod" startAt="3"/>
            </a:pPr>
            <a:endParaRPr lang="en-US" altLang="en-US" sz="2000" dirty="0"/>
          </a:p>
          <a:p>
            <a:pPr marL="857250" lvl="1" indent="-457200">
              <a:buFont typeface="+mj-lt"/>
              <a:buAutoNum type="alphaLcParenR"/>
            </a:pPr>
            <a:r>
              <a:rPr lang="en-US" altLang="en-US" sz="1800" dirty="0"/>
              <a:t>Add to the diagram the process ‘Make a return’, including appropriate data flows.</a:t>
            </a:r>
          </a:p>
          <a:p>
            <a:pPr marL="857250" lvl="1" indent="-457200">
              <a:buFont typeface="+mj-lt"/>
              <a:buAutoNum type="alphaLcParenR"/>
            </a:pPr>
            <a:r>
              <a:rPr lang="en-US" altLang="en-US" sz="1800" dirty="0"/>
              <a:t>Take the ‘Make a loan’ process to the next level of decomposition using the processes that occur in your library system.</a:t>
            </a:r>
          </a:p>
          <a:p>
            <a:pPr marL="457200" indent="-457200">
              <a:buFont typeface="+mj-lt"/>
              <a:buAutoNum type="arabicPeriod" startAt="3"/>
            </a:pPr>
            <a:endParaRPr lang="en-US" altLang="en-US" sz="2000" dirty="0"/>
          </a:p>
        </p:txBody>
      </p:sp>
      <p:grpSp>
        <p:nvGrpSpPr>
          <p:cNvPr id="4" name="Group 3"/>
          <p:cNvGrpSpPr/>
          <p:nvPr/>
        </p:nvGrpSpPr>
        <p:grpSpPr>
          <a:xfrm>
            <a:off x="4297914" y="2891230"/>
            <a:ext cx="1431926" cy="1207707"/>
            <a:chOff x="5603788" y="3626708"/>
            <a:chExt cx="1431926" cy="1600200"/>
          </a:xfrm>
          <a:noFill/>
        </p:grpSpPr>
        <p:sp>
          <p:nvSpPr>
            <p:cNvPr id="5" name="AutoShape 5"/>
            <p:cNvSpPr>
              <a:spLocks noChangeArrowheads="1"/>
            </p:cNvSpPr>
            <p:nvPr/>
          </p:nvSpPr>
          <p:spPr bwMode="auto">
            <a:xfrm>
              <a:off x="5603789" y="3626708"/>
              <a:ext cx="1431925" cy="1600200"/>
            </a:xfrm>
            <a:prstGeom prst="roundRect">
              <a:avLst>
                <a:gd name="adj" fmla="val 16667"/>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
          <p:nvSpPr>
            <p:cNvPr id="8" name="Text Box 4"/>
            <p:cNvSpPr txBox="1">
              <a:spLocks noChangeArrowheads="1"/>
            </p:cNvSpPr>
            <p:nvPr/>
          </p:nvSpPr>
          <p:spPr bwMode="auto">
            <a:xfrm>
              <a:off x="5702644" y="3702908"/>
              <a:ext cx="1260388" cy="407802"/>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2000" dirty="0">
                  <a:latin typeface="Verdana" panose="020B0604030504040204" pitchFamily="34" charset="0"/>
                </a:rPr>
                <a:t>1.0</a:t>
              </a:r>
            </a:p>
          </p:txBody>
        </p:sp>
        <p:sp>
          <p:nvSpPr>
            <p:cNvPr id="9" name="Line 6"/>
            <p:cNvSpPr>
              <a:spLocks noChangeShapeType="1"/>
            </p:cNvSpPr>
            <p:nvPr/>
          </p:nvSpPr>
          <p:spPr bwMode="auto">
            <a:xfrm>
              <a:off x="5603789" y="4160108"/>
              <a:ext cx="1431925" cy="1588"/>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AU"/>
            </a:p>
          </p:txBody>
        </p:sp>
        <p:sp>
          <p:nvSpPr>
            <p:cNvPr id="10" name="Text Box 7"/>
            <p:cNvSpPr txBox="1">
              <a:spLocks noChangeArrowheads="1"/>
            </p:cNvSpPr>
            <p:nvPr/>
          </p:nvSpPr>
          <p:spPr bwMode="auto">
            <a:xfrm>
              <a:off x="5603788" y="4222021"/>
              <a:ext cx="1431925" cy="734042"/>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1800" dirty="0">
                  <a:latin typeface="Verdana" panose="020B0604030504040204" pitchFamily="34" charset="0"/>
                </a:rPr>
                <a:t>Make a loan</a:t>
              </a:r>
            </a:p>
          </p:txBody>
        </p:sp>
      </p:grpSp>
      <p:grpSp>
        <p:nvGrpSpPr>
          <p:cNvPr id="11" name="Group 10"/>
          <p:cNvGrpSpPr/>
          <p:nvPr/>
        </p:nvGrpSpPr>
        <p:grpSpPr>
          <a:xfrm>
            <a:off x="1215739" y="2508550"/>
            <a:ext cx="1511338" cy="692593"/>
            <a:chOff x="5685092" y="5062665"/>
            <a:chExt cx="2135659" cy="978698"/>
          </a:xfrm>
          <a:solidFill>
            <a:schemeClr val="bg1"/>
          </a:solidFill>
        </p:grpSpPr>
        <p:sp>
          <p:nvSpPr>
            <p:cNvPr id="12" name="Rectangle 11"/>
            <p:cNvSpPr/>
            <p:nvPr/>
          </p:nvSpPr>
          <p:spPr>
            <a:xfrm>
              <a:off x="5685092" y="5062665"/>
              <a:ext cx="2075935" cy="9144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Rectangle 12"/>
            <p:cNvSpPr/>
            <p:nvPr/>
          </p:nvSpPr>
          <p:spPr>
            <a:xfrm>
              <a:off x="5744816" y="5126963"/>
              <a:ext cx="2075935" cy="9144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Student</a:t>
              </a:r>
            </a:p>
          </p:txBody>
        </p:sp>
      </p:grpSp>
      <p:grpSp>
        <p:nvGrpSpPr>
          <p:cNvPr id="22" name="Group 21"/>
          <p:cNvGrpSpPr/>
          <p:nvPr/>
        </p:nvGrpSpPr>
        <p:grpSpPr>
          <a:xfrm>
            <a:off x="7575932" y="2303828"/>
            <a:ext cx="2482468" cy="500448"/>
            <a:chOff x="8112210" y="3515498"/>
            <a:chExt cx="2482468" cy="500448"/>
          </a:xfrm>
          <a:solidFill>
            <a:schemeClr val="bg1"/>
          </a:solidFill>
        </p:grpSpPr>
        <p:sp>
          <p:nvSpPr>
            <p:cNvPr id="23" name="Rectangle 22"/>
            <p:cNvSpPr/>
            <p:nvPr/>
          </p:nvSpPr>
          <p:spPr>
            <a:xfrm>
              <a:off x="8612610" y="3515498"/>
              <a:ext cx="1982068" cy="50044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Student records</a:t>
              </a:r>
            </a:p>
          </p:txBody>
        </p:sp>
        <p:sp>
          <p:nvSpPr>
            <p:cNvPr id="24" name="Rectangle 23"/>
            <p:cNvSpPr/>
            <p:nvPr/>
          </p:nvSpPr>
          <p:spPr>
            <a:xfrm>
              <a:off x="8112210" y="3515498"/>
              <a:ext cx="500400" cy="50044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D</a:t>
              </a:r>
            </a:p>
          </p:txBody>
        </p:sp>
      </p:grpSp>
      <p:sp>
        <p:nvSpPr>
          <p:cNvPr id="28" name="TextBox 27"/>
          <p:cNvSpPr txBox="1"/>
          <p:nvPr/>
        </p:nvSpPr>
        <p:spPr>
          <a:xfrm>
            <a:off x="3137630" y="2692831"/>
            <a:ext cx="928135" cy="369332"/>
          </a:xfrm>
          <a:prstGeom prst="rect">
            <a:avLst/>
          </a:prstGeom>
          <a:noFill/>
        </p:spPr>
        <p:txBody>
          <a:bodyPr wrap="square" rtlCol="0">
            <a:spAutoFit/>
          </a:bodyPr>
          <a:lstStyle/>
          <a:p>
            <a:pPr algn="ctr"/>
            <a:r>
              <a:rPr lang="en-AU" dirty="0"/>
              <a:t>ID Card</a:t>
            </a:r>
          </a:p>
        </p:txBody>
      </p:sp>
      <p:grpSp>
        <p:nvGrpSpPr>
          <p:cNvPr id="30" name="Group 29"/>
          <p:cNvGrpSpPr/>
          <p:nvPr/>
        </p:nvGrpSpPr>
        <p:grpSpPr>
          <a:xfrm>
            <a:off x="1213274" y="3619136"/>
            <a:ext cx="1511338" cy="692593"/>
            <a:chOff x="5685092" y="5062665"/>
            <a:chExt cx="2135659" cy="978698"/>
          </a:xfrm>
          <a:solidFill>
            <a:schemeClr val="bg1"/>
          </a:solidFill>
        </p:grpSpPr>
        <p:sp>
          <p:nvSpPr>
            <p:cNvPr id="31" name="Rectangle 30"/>
            <p:cNvSpPr/>
            <p:nvPr/>
          </p:nvSpPr>
          <p:spPr>
            <a:xfrm>
              <a:off x="5685092" y="5062665"/>
              <a:ext cx="2075935" cy="9144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2" name="Rectangle 31"/>
            <p:cNvSpPr/>
            <p:nvPr/>
          </p:nvSpPr>
          <p:spPr>
            <a:xfrm>
              <a:off x="5744816" y="5126963"/>
              <a:ext cx="2075935" cy="9144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Resource</a:t>
              </a:r>
            </a:p>
          </p:txBody>
        </p:sp>
      </p:grpSp>
      <p:grpSp>
        <p:nvGrpSpPr>
          <p:cNvPr id="33" name="Group 32"/>
          <p:cNvGrpSpPr/>
          <p:nvPr/>
        </p:nvGrpSpPr>
        <p:grpSpPr>
          <a:xfrm>
            <a:off x="7575932" y="3293799"/>
            <a:ext cx="2482468" cy="500448"/>
            <a:chOff x="8112210" y="3515498"/>
            <a:chExt cx="2482468" cy="500448"/>
          </a:xfrm>
          <a:solidFill>
            <a:schemeClr val="bg1"/>
          </a:solidFill>
        </p:grpSpPr>
        <p:sp>
          <p:nvSpPr>
            <p:cNvPr id="34" name="Rectangle 33"/>
            <p:cNvSpPr/>
            <p:nvPr/>
          </p:nvSpPr>
          <p:spPr>
            <a:xfrm>
              <a:off x="8612610" y="3515498"/>
              <a:ext cx="1982068" cy="50044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Resource records</a:t>
              </a:r>
            </a:p>
          </p:txBody>
        </p:sp>
        <p:sp>
          <p:nvSpPr>
            <p:cNvPr id="35" name="Rectangle 34"/>
            <p:cNvSpPr/>
            <p:nvPr/>
          </p:nvSpPr>
          <p:spPr>
            <a:xfrm>
              <a:off x="8112210" y="3515498"/>
              <a:ext cx="500400" cy="50044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D</a:t>
              </a:r>
            </a:p>
          </p:txBody>
        </p:sp>
      </p:grpSp>
      <p:grpSp>
        <p:nvGrpSpPr>
          <p:cNvPr id="36" name="Group 35"/>
          <p:cNvGrpSpPr/>
          <p:nvPr/>
        </p:nvGrpSpPr>
        <p:grpSpPr>
          <a:xfrm>
            <a:off x="7575932" y="4291420"/>
            <a:ext cx="2482468" cy="500448"/>
            <a:chOff x="8112210" y="3515498"/>
            <a:chExt cx="2482468" cy="500448"/>
          </a:xfrm>
          <a:solidFill>
            <a:schemeClr val="bg1"/>
          </a:solidFill>
        </p:grpSpPr>
        <p:sp>
          <p:nvSpPr>
            <p:cNvPr id="37" name="Rectangle 36"/>
            <p:cNvSpPr/>
            <p:nvPr/>
          </p:nvSpPr>
          <p:spPr>
            <a:xfrm>
              <a:off x="8612610" y="3515498"/>
              <a:ext cx="1982068" cy="50044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Loan records</a:t>
              </a:r>
            </a:p>
          </p:txBody>
        </p:sp>
        <p:sp>
          <p:nvSpPr>
            <p:cNvPr id="38" name="Rectangle 37"/>
            <p:cNvSpPr/>
            <p:nvPr/>
          </p:nvSpPr>
          <p:spPr>
            <a:xfrm>
              <a:off x="8112210" y="3515498"/>
              <a:ext cx="500400" cy="50044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D</a:t>
              </a:r>
            </a:p>
          </p:txBody>
        </p:sp>
      </p:grpSp>
      <p:cxnSp>
        <p:nvCxnSpPr>
          <p:cNvPr id="26" name="Straight Arrow Connector 25"/>
          <p:cNvCxnSpPr/>
          <p:nvPr/>
        </p:nvCxnSpPr>
        <p:spPr>
          <a:xfrm>
            <a:off x="2840688" y="2860881"/>
            <a:ext cx="1384544" cy="53497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2844541" y="3544023"/>
            <a:ext cx="1384544" cy="53497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a:off x="5828695" y="2575062"/>
            <a:ext cx="1704972" cy="47521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flipV="1">
            <a:off x="5817081" y="4067823"/>
            <a:ext cx="1686023" cy="47944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H="1" flipV="1">
            <a:off x="5817081" y="3574073"/>
            <a:ext cx="1676539" cy="1013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flipV="1">
            <a:off x="5828695" y="3894525"/>
            <a:ext cx="1674409" cy="502541"/>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3142035" y="3942681"/>
            <a:ext cx="1068639" cy="369332"/>
          </a:xfrm>
          <a:prstGeom prst="rect">
            <a:avLst/>
          </a:prstGeom>
          <a:noFill/>
        </p:spPr>
        <p:txBody>
          <a:bodyPr wrap="square" rtlCol="0">
            <a:spAutoFit/>
          </a:bodyPr>
          <a:lstStyle/>
          <a:p>
            <a:pPr algn="ctr"/>
            <a:r>
              <a:rPr lang="en-AU" dirty="0"/>
              <a:t>Barcode</a:t>
            </a:r>
          </a:p>
        </p:txBody>
      </p:sp>
      <p:sp>
        <p:nvSpPr>
          <p:cNvPr id="47" name="TextBox 46"/>
          <p:cNvSpPr txBox="1"/>
          <p:nvPr/>
        </p:nvSpPr>
        <p:spPr>
          <a:xfrm>
            <a:off x="4852741" y="4351238"/>
            <a:ext cx="2010884" cy="369332"/>
          </a:xfrm>
          <a:prstGeom prst="rect">
            <a:avLst/>
          </a:prstGeom>
          <a:noFill/>
        </p:spPr>
        <p:txBody>
          <a:bodyPr wrap="square" rtlCol="0">
            <a:spAutoFit/>
          </a:bodyPr>
          <a:lstStyle/>
          <a:p>
            <a:pPr algn="ctr"/>
            <a:r>
              <a:rPr lang="en-AU" dirty="0"/>
              <a:t>Current loan data</a:t>
            </a:r>
          </a:p>
        </p:txBody>
      </p:sp>
      <p:sp>
        <p:nvSpPr>
          <p:cNvPr id="48" name="TextBox 47"/>
          <p:cNvSpPr txBox="1"/>
          <p:nvPr/>
        </p:nvSpPr>
        <p:spPr>
          <a:xfrm>
            <a:off x="6298034" y="3830731"/>
            <a:ext cx="1693047" cy="369332"/>
          </a:xfrm>
          <a:prstGeom prst="rect">
            <a:avLst/>
          </a:prstGeom>
          <a:noFill/>
        </p:spPr>
        <p:txBody>
          <a:bodyPr wrap="square" rtlCol="0">
            <a:spAutoFit/>
          </a:bodyPr>
          <a:lstStyle/>
          <a:p>
            <a:pPr algn="ctr"/>
            <a:r>
              <a:rPr lang="en-AU" dirty="0"/>
              <a:t>New loan data</a:t>
            </a:r>
          </a:p>
        </p:txBody>
      </p:sp>
      <p:sp>
        <p:nvSpPr>
          <p:cNvPr id="53" name="TextBox 52"/>
          <p:cNvSpPr txBox="1"/>
          <p:nvPr/>
        </p:nvSpPr>
        <p:spPr>
          <a:xfrm>
            <a:off x="5806361" y="3198820"/>
            <a:ext cx="1693047" cy="369332"/>
          </a:xfrm>
          <a:prstGeom prst="rect">
            <a:avLst/>
          </a:prstGeom>
          <a:noFill/>
        </p:spPr>
        <p:txBody>
          <a:bodyPr wrap="square" rtlCol="0">
            <a:spAutoFit/>
          </a:bodyPr>
          <a:lstStyle/>
          <a:p>
            <a:pPr algn="ctr"/>
            <a:r>
              <a:rPr lang="en-AU" dirty="0"/>
              <a:t>Resource data</a:t>
            </a:r>
          </a:p>
        </p:txBody>
      </p:sp>
      <p:sp>
        <p:nvSpPr>
          <p:cNvPr id="54" name="TextBox 53"/>
          <p:cNvSpPr txBox="1"/>
          <p:nvPr/>
        </p:nvSpPr>
        <p:spPr>
          <a:xfrm>
            <a:off x="5632685" y="2325643"/>
            <a:ext cx="1693047" cy="369332"/>
          </a:xfrm>
          <a:prstGeom prst="rect">
            <a:avLst/>
          </a:prstGeom>
          <a:noFill/>
        </p:spPr>
        <p:txBody>
          <a:bodyPr wrap="square" rtlCol="0">
            <a:spAutoFit/>
          </a:bodyPr>
          <a:lstStyle/>
          <a:p>
            <a:pPr algn="ctr"/>
            <a:r>
              <a:rPr lang="en-AU" dirty="0"/>
              <a:t>Student data</a:t>
            </a:r>
          </a:p>
        </p:txBody>
      </p:sp>
    </p:spTree>
    <p:extLst>
      <p:ext uri="{BB962C8B-B14F-4D97-AF65-F5344CB8AC3E}">
        <p14:creationId xmlns:p14="http://schemas.microsoft.com/office/powerpoint/2010/main" val="600029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6800" y="608400"/>
            <a:ext cx="9144000" cy="5067300"/>
          </a:xfrm>
        </p:spPr>
        <p:txBody>
          <a:bodyPr>
            <a:normAutofit fontScale="92500"/>
          </a:bodyPr>
          <a:lstStyle/>
          <a:p>
            <a:pPr marL="0" indent="0">
              <a:buNone/>
            </a:pPr>
            <a:r>
              <a:rPr lang="en-AU" sz="3400" dirty="0">
                <a:solidFill>
                  <a:schemeClr val="accent1"/>
                </a:solidFill>
                <a:latin typeface="+mj-lt"/>
                <a:ea typeface="+mj-ea"/>
                <a:cs typeface="+mj-cs"/>
              </a:rPr>
              <a:t>Learning Objective:</a:t>
            </a:r>
          </a:p>
          <a:p>
            <a:r>
              <a:rPr lang="en-AU" sz="2800" dirty="0"/>
              <a:t>Learn process of a DFD</a:t>
            </a:r>
          </a:p>
          <a:p>
            <a:r>
              <a:rPr lang="en-AU" sz="2800" dirty="0"/>
              <a:t>Know the components of a DFD</a:t>
            </a:r>
          </a:p>
          <a:p>
            <a:r>
              <a:rPr lang="en-AU" sz="2800" dirty="0"/>
              <a:t>Understand the rules and conventions of creating DFD’s</a:t>
            </a:r>
          </a:p>
          <a:p>
            <a:r>
              <a:rPr lang="en-AU" sz="2800" dirty="0"/>
              <a:t>Create 3 DFD’s</a:t>
            </a:r>
          </a:p>
          <a:p>
            <a:endParaRPr lang="en-AU" sz="2800" dirty="0"/>
          </a:p>
          <a:p>
            <a:pPr marL="0" indent="0">
              <a:buNone/>
            </a:pPr>
            <a:r>
              <a:rPr lang="en-AU" sz="3400" dirty="0">
                <a:solidFill>
                  <a:schemeClr val="accent1"/>
                </a:solidFill>
              </a:rPr>
              <a:t>Success Criteria:</a:t>
            </a:r>
            <a:endParaRPr lang="en-AU" sz="4400" dirty="0">
              <a:solidFill>
                <a:schemeClr val="accent1"/>
              </a:solidFill>
            </a:endParaRPr>
          </a:p>
          <a:p>
            <a:r>
              <a:rPr lang="en-AU" sz="2800" dirty="0"/>
              <a:t>Notes about DFD’s in books</a:t>
            </a:r>
          </a:p>
          <a:p>
            <a:r>
              <a:rPr lang="en-AU" sz="2800" dirty="0"/>
              <a:t>3 DFD’s created in books</a:t>
            </a:r>
          </a:p>
        </p:txBody>
      </p:sp>
    </p:spTree>
    <p:extLst>
      <p:ext uri="{BB962C8B-B14F-4D97-AF65-F5344CB8AC3E}">
        <p14:creationId xmlns:p14="http://schemas.microsoft.com/office/powerpoint/2010/main" val="959387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Straight Arrow Connector 27"/>
          <p:cNvCxnSpPr/>
          <p:nvPr/>
        </p:nvCxnSpPr>
        <p:spPr>
          <a:xfrm>
            <a:off x="3795684" y="3265434"/>
            <a:ext cx="2468062" cy="522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60000" flipH="1">
            <a:off x="3795684" y="3841448"/>
            <a:ext cx="2479440" cy="3265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3752054" y="3026197"/>
            <a:ext cx="2479440" cy="276999"/>
          </a:xfrm>
          <a:prstGeom prst="rect">
            <a:avLst/>
          </a:prstGeom>
          <a:noFill/>
        </p:spPr>
        <p:txBody>
          <a:bodyPr wrap="square" rtlCol="0">
            <a:spAutoFit/>
          </a:bodyPr>
          <a:lstStyle/>
          <a:p>
            <a:pPr algn="ctr"/>
            <a:r>
              <a:rPr lang="en-AU" sz="1200" dirty="0"/>
              <a:t>Order and money</a:t>
            </a:r>
          </a:p>
        </p:txBody>
      </p:sp>
      <p:sp>
        <p:nvSpPr>
          <p:cNvPr id="59" name="TextBox 58"/>
          <p:cNvSpPr txBox="1"/>
          <p:nvPr/>
        </p:nvSpPr>
        <p:spPr>
          <a:xfrm>
            <a:off x="3745919" y="3533755"/>
            <a:ext cx="2529205" cy="276999"/>
          </a:xfrm>
          <a:prstGeom prst="rect">
            <a:avLst/>
          </a:prstGeom>
          <a:noFill/>
        </p:spPr>
        <p:txBody>
          <a:bodyPr wrap="square" rtlCol="0">
            <a:spAutoFit/>
          </a:bodyPr>
          <a:lstStyle/>
          <a:p>
            <a:pPr algn="ctr"/>
            <a:r>
              <a:rPr lang="en-AU" sz="1200" dirty="0"/>
              <a:t>Product and change (if required)</a:t>
            </a:r>
          </a:p>
        </p:txBody>
      </p:sp>
      <p:sp>
        <p:nvSpPr>
          <p:cNvPr id="60" name="Title 5"/>
          <p:cNvSpPr>
            <a:spLocks noGrp="1"/>
          </p:cNvSpPr>
          <p:nvPr>
            <p:ph type="title"/>
          </p:nvPr>
        </p:nvSpPr>
        <p:spPr>
          <a:xfrm>
            <a:off x="568477" y="402772"/>
            <a:ext cx="8596668" cy="695325"/>
          </a:xfrm>
        </p:spPr>
        <p:txBody>
          <a:bodyPr>
            <a:normAutofit/>
          </a:bodyPr>
          <a:lstStyle/>
          <a:p>
            <a:r>
              <a:rPr lang="en-AU" dirty="0"/>
              <a:t>Lemonade Stand – DFD (Context Level</a:t>
            </a:r>
            <a:r>
              <a:rPr lang="en-AU" dirty="0">
                <a:sym typeface="Wingdings" panose="05000000000000000000" pitchFamily="2" charset="2"/>
              </a:rPr>
              <a:t>)</a:t>
            </a:r>
            <a:endParaRPr lang="en-AU" dirty="0"/>
          </a:p>
        </p:txBody>
      </p:sp>
      <p:grpSp>
        <p:nvGrpSpPr>
          <p:cNvPr id="15" name="Group 14"/>
          <p:cNvGrpSpPr/>
          <p:nvPr/>
        </p:nvGrpSpPr>
        <p:grpSpPr>
          <a:xfrm>
            <a:off x="6288629" y="2571201"/>
            <a:ext cx="1655221" cy="1689649"/>
            <a:chOff x="5603788" y="3626708"/>
            <a:chExt cx="1431926" cy="1600200"/>
          </a:xfrm>
          <a:noFill/>
        </p:grpSpPr>
        <p:sp>
          <p:nvSpPr>
            <p:cNvPr id="16" name="AutoShape 5"/>
            <p:cNvSpPr>
              <a:spLocks noChangeArrowheads="1"/>
            </p:cNvSpPr>
            <p:nvPr/>
          </p:nvSpPr>
          <p:spPr bwMode="auto">
            <a:xfrm>
              <a:off x="5603789" y="3626708"/>
              <a:ext cx="1431925" cy="1600200"/>
            </a:xfrm>
            <a:prstGeom prst="roundRect">
              <a:avLst>
                <a:gd name="adj" fmla="val 16667"/>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2000" dirty="0"/>
            </a:p>
          </p:txBody>
        </p:sp>
        <p:sp>
          <p:nvSpPr>
            <p:cNvPr id="17" name="Text Box 4"/>
            <p:cNvSpPr txBox="1">
              <a:spLocks noChangeArrowheads="1"/>
            </p:cNvSpPr>
            <p:nvPr/>
          </p:nvSpPr>
          <p:spPr bwMode="auto">
            <a:xfrm>
              <a:off x="5702644" y="3702908"/>
              <a:ext cx="1260388" cy="349780"/>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2400" dirty="0">
                  <a:latin typeface="Verdana" panose="020B0604030504040204" pitchFamily="34" charset="0"/>
                </a:rPr>
                <a:t>0.0</a:t>
              </a:r>
            </a:p>
          </p:txBody>
        </p:sp>
        <p:sp>
          <p:nvSpPr>
            <p:cNvPr id="18" name="Line 6"/>
            <p:cNvSpPr>
              <a:spLocks noChangeShapeType="1"/>
            </p:cNvSpPr>
            <p:nvPr/>
          </p:nvSpPr>
          <p:spPr bwMode="auto">
            <a:xfrm>
              <a:off x="5603789" y="4160108"/>
              <a:ext cx="1431925" cy="1588"/>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AU" sz="2000"/>
            </a:p>
          </p:txBody>
        </p:sp>
        <p:sp>
          <p:nvSpPr>
            <p:cNvPr id="19" name="Text Box 7"/>
            <p:cNvSpPr txBox="1">
              <a:spLocks noChangeArrowheads="1"/>
            </p:cNvSpPr>
            <p:nvPr/>
          </p:nvSpPr>
          <p:spPr bwMode="auto">
            <a:xfrm>
              <a:off x="5603788" y="4222021"/>
              <a:ext cx="1431925" cy="582966"/>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2000" dirty="0">
                  <a:latin typeface="Verdana" panose="020B0604030504040204" pitchFamily="34" charset="0"/>
                </a:rPr>
                <a:t>Lemonade prepared</a:t>
              </a:r>
            </a:p>
          </p:txBody>
        </p:sp>
      </p:grpSp>
      <p:grpSp>
        <p:nvGrpSpPr>
          <p:cNvPr id="20" name="Group 19"/>
          <p:cNvGrpSpPr/>
          <p:nvPr/>
        </p:nvGrpSpPr>
        <p:grpSpPr>
          <a:xfrm>
            <a:off x="1671244" y="3028201"/>
            <a:ext cx="2092091" cy="958732"/>
            <a:chOff x="5685092" y="5062665"/>
            <a:chExt cx="2135659" cy="978698"/>
          </a:xfrm>
          <a:solidFill>
            <a:schemeClr val="bg1"/>
          </a:solidFill>
        </p:grpSpPr>
        <p:sp>
          <p:nvSpPr>
            <p:cNvPr id="21" name="Rectangle 20"/>
            <p:cNvSpPr/>
            <p:nvPr/>
          </p:nvSpPr>
          <p:spPr>
            <a:xfrm>
              <a:off x="5685092" y="5062665"/>
              <a:ext cx="2075935" cy="9144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200"/>
            </a:p>
          </p:txBody>
        </p:sp>
        <p:sp>
          <p:nvSpPr>
            <p:cNvPr id="22" name="Rectangle 21"/>
            <p:cNvSpPr/>
            <p:nvPr/>
          </p:nvSpPr>
          <p:spPr>
            <a:xfrm>
              <a:off x="5744816" y="5126963"/>
              <a:ext cx="2075935" cy="9144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dirty="0">
                  <a:solidFill>
                    <a:schemeClr val="tx1"/>
                  </a:solidFill>
                </a:rPr>
                <a:t>Customer</a:t>
              </a:r>
            </a:p>
          </p:txBody>
        </p:sp>
      </p:grpSp>
    </p:spTree>
    <p:extLst>
      <p:ext uri="{BB962C8B-B14F-4D97-AF65-F5344CB8AC3E}">
        <p14:creationId xmlns:p14="http://schemas.microsoft.com/office/powerpoint/2010/main" val="3391816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 name="Straight Arrow Connector 31"/>
          <p:cNvCxnSpPr>
            <a:endCxn id="47" idx="1"/>
          </p:cNvCxnSpPr>
          <p:nvPr/>
        </p:nvCxnSpPr>
        <p:spPr>
          <a:xfrm flipV="1">
            <a:off x="1941859" y="1650979"/>
            <a:ext cx="3135887" cy="107206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72" idx="1"/>
            <a:endCxn id="64" idx="3"/>
          </p:cNvCxnSpPr>
          <p:nvPr/>
        </p:nvCxnSpPr>
        <p:spPr>
          <a:xfrm flipH="1" flipV="1">
            <a:off x="1920726" y="2938865"/>
            <a:ext cx="3157018" cy="88214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77" idx="1"/>
          </p:cNvCxnSpPr>
          <p:nvPr/>
        </p:nvCxnSpPr>
        <p:spPr>
          <a:xfrm flipH="1" flipV="1">
            <a:off x="1941859" y="3274666"/>
            <a:ext cx="3135886" cy="255265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V="1">
            <a:off x="6522371" y="3720704"/>
            <a:ext cx="1702230" cy="428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2422271" y="1672999"/>
            <a:ext cx="1922560" cy="369332"/>
          </a:xfrm>
          <a:prstGeom prst="rect">
            <a:avLst/>
          </a:prstGeom>
          <a:noFill/>
        </p:spPr>
        <p:txBody>
          <a:bodyPr wrap="square" rtlCol="0">
            <a:spAutoFit/>
          </a:bodyPr>
          <a:lstStyle/>
          <a:p>
            <a:pPr algn="ctr"/>
            <a:r>
              <a:rPr lang="en-AU" dirty="0"/>
              <a:t>Order + Money</a:t>
            </a:r>
          </a:p>
        </p:txBody>
      </p:sp>
      <p:sp>
        <p:nvSpPr>
          <p:cNvPr id="46" name="Title 5"/>
          <p:cNvSpPr>
            <a:spLocks noGrp="1"/>
          </p:cNvSpPr>
          <p:nvPr>
            <p:ph type="title"/>
          </p:nvPr>
        </p:nvSpPr>
        <p:spPr>
          <a:xfrm>
            <a:off x="568477" y="402772"/>
            <a:ext cx="8596668" cy="695325"/>
          </a:xfrm>
        </p:spPr>
        <p:txBody>
          <a:bodyPr>
            <a:normAutofit/>
          </a:bodyPr>
          <a:lstStyle/>
          <a:p>
            <a:r>
              <a:rPr lang="en-AU" dirty="0"/>
              <a:t>Lemonade Stand – DFD (Level </a:t>
            </a:r>
            <a:r>
              <a:rPr lang="en-AU" dirty="0">
                <a:sym typeface="Wingdings" panose="05000000000000000000" pitchFamily="2" charset="2"/>
              </a:rPr>
              <a:t>0)</a:t>
            </a:r>
            <a:endParaRPr lang="en-AU" dirty="0"/>
          </a:p>
        </p:txBody>
      </p:sp>
      <p:grpSp>
        <p:nvGrpSpPr>
          <p:cNvPr id="40" name="Group 39"/>
          <p:cNvGrpSpPr/>
          <p:nvPr/>
        </p:nvGrpSpPr>
        <p:grpSpPr>
          <a:xfrm>
            <a:off x="5077745" y="1047125"/>
            <a:ext cx="1431926" cy="1207707"/>
            <a:chOff x="5603788" y="3626708"/>
            <a:chExt cx="1431926" cy="1600200"/>
          </a:xfrm>
          <a:noFill/>
        </p:grpSpPr>
        <p:sp>
          <p:nvSpPr>
            <p:cNvPr id="47" name="AutoShape 5"/>
            <p:cNvSpPr>
              <a:spLocks noChangeArrowheads="1"/>
            </p:cNvSpPr>
            <p:nvPr/>
          </p:nvSpPr>
          <p:spPr bwMode="auto">
            <a:xfrm>
              <a:off x="5603789" y="3626708"/>
              <a:ext cx="1431925" cy="1600200"/>
            </a:xfrm>
            <a:prstGeom prst="roundRect">
              <a:avLst>
                <a:gd name="adj" fmla="val 16667"/>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
          <p:nvSpPr>
            <p:cNvPr id="48" name="Text Box 4"/>
            <p:cNvSpPr txBox="1">
              <a:spLocks noChangeArrowheads="1"/>
            </p:cNvSpPr>
            <p:nvPr/>
          </p:nvSpPr>
          <p:spPr bwMode="auto">
            <a:xfrm>
              <a:off x="5702644" y="3702908"/>
              <a:ext cx="1260388" cy="407802"/>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2000" dirty="0">
                  <a:latin typeface="Verdana" panose="020B0604030504040204" pitchFamily="34" charset="0"/>
                </a:rPr>
                <a:t>1.0</a:t>
              </a:r>
            </a:p>
          </p:txBody>
        </p:sp>
        <p:sp>
          <p:nvSpPr>
            <p:cNvPr id="51" name="Line 6"/>
            <p:cNvSpPr>
              <a:spLocks noChangeShapeType="1"/>
            </p:cNvSpPr>
            <p:nvPr/>
          </p:nvSpPr>
          <p:spPr bwMode="auto">
            <a:xfrm>
              <a:off x="5603789" y="4160108"/>
              <a:ext cx="1431925" cy="1588"/>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AU"/>
            </a:p>
          </p:txBody>
        </p:sp>
        <p:sp>
          <p:nvSpPr>
            <p:cNvPr id="52" name="Text Box 7"/>
            <p:cNvSpPr txBox="1">
              <a:spLocks noChangeArrowheads="1"/>
            </p:cNvSpPr>
            <p:nvPr/>
          </p:nvSpPr>
          <p:spPr bwMode="auto">
            <a:xfrm>
              <a:off x="5603788" y="4222021"/>
              <a:ext cx="1431925" cy="367021"/>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1800" dirty="0">
                  <a:latin typeface="Verdana" panose="020B0604030504040204" pitchFamily="34" charset="0"/>
                </a:rPr>
                <a:t>Take order</a:t>
              </a:r>
            </a:p>
          </p:txBody>
        </p:sp>
      </p:grpSp>
      <p:grpSp>
        <p:nvGrpSpPr>
          <p:cNvPr id="56" name="Group 55"/>
          <p:cNvGrpSpPr/>
          <p:nvPr/>
        </p:nvGrpSpPr>
        <p:grpSpPr>
          <a:xfrm>
            <a:off x="8224600" y="3540682"/>
            <a:ext cx="1944501" cy="500448"/>
            <a:chOff x="8112210" y="3515498"/>
            <a:chExt cx="1944501" cy="500448"/>
          </a:xfrm>
          <a:solidFill>
            <a:schemeClr val="bg1"/>
          </a:solidFill>
        </p:grpSpPr>
        <p:sp>
          <p:nvSpPr>
            <p:cNvPr id="57" name="Rectangle 56"/>
            <p:cNvSpPr/>
            <p:nvPr/>
          </p:nvSpPr>
          <p:spPr>
            <a:xfrm>
              <a:off x="8612610" y="3515498"/>
              <a:ext cx="1444101" cy="50044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Till</a:t>
              </a:r>
            </a:p>
          </p:txBody>
        </p:sp>
        <p:sp>
          <p:nvSpPr>
            <p:cNvPr id="58" name="Rectangle 57"/>
            <p:cNvSpPr/>
            <p:nvPr/>
          </p:nvSpPr>
          <p:spPr>
            <a:xfrm>
              <a:off x="8112210" y="3515498"/>
              <a:ext cx="500400" cy="50044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D</a:t>
              </a:r>
            </a:p>
          </p:txBody>
        </p:sp>
      </p:grpSp>
      <p:grpSp>
        <p:nvGrpSpPr>
          <p:cNvPr id="62" name="Group 61"/>
          <p:cNvGrpSpPr/>
          <p:nvPr/>
        </p:nvGrpSpPr>
        <p:grpSpPr>
          <a:xfrm>
            <a:off x="409388" y="2569817"/>
            <a:ext cx="1511338" cy="692593"/>
            <a:chOff x="5685092" y="5062665"/>
            <a:chExt cx="2135659" cy="978698"/>
          </a:xfrm>
          <a:solidFill>
            <a:schemeClr val="bg1"/>
          </a:solidFill>
        </p:grpSpPr>
        <p:sp>
          <p:nvSpPr>
            <p:cNvPr id="63" name="Rectangle 62"/>
            <p:cNvSpPr/>
            <p:nvPr/>
          </p:nvSpPr>
          <p:spPr>
            <a:xfrm>
              <a:off x="5685092" y="5062665"/>
              <a:ext cx="2075935" cy="9144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4" name="Rectangle 63"/>
            <p:cNvSpPr/>
            <p:nvPr/>
          </p:nvSpPr>
          <p:spPr>
            <a:xfrm>
              <a:off x="5744816" y="5126963"/>
              <a:ext cx="2075935" cy="9144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Customer</a:t>
              </a:r>
            </a:p>
          </p:txBody>
        </p:sp>
      </p:grpSp>
      <p:grpSp>
        <p:nvGrpSpPr>
          <p:cNvPr id="71" name="Group 70"/>
          <p:cNvGrpSpPr/>
          <p:nvPr/>
        </p:nvGrpSpPr>
        <p:grpSpPr>
          <a:xfrm>
            <a:off x="5077743" y="3217156"/>
            <a:ext cx="1431926" cy="1207707"/>
            <a:chOff x="5603788" y="3626708"/>
            <a:chExt cx="1431926" cy="1600200"/>
          </a:xfrm>
          <a:noFill/>
        </p:grpSpPr>
        <p:sp>
          <p:nvSpPr>
            <p:cNvPr id="72" name="AutoShape 5"/>
            <p:cNvSpPr>
              <a:spLocks noChangeArrowheads="1"/>
            </p:cNvSpPr>
            <p:nvPr/>
          </p:nvSpPr>
          <p:spPr bwMode="auto">
            <a:xfrm>
              <a:off x="5603789" y="3626708"/>
              <a:ext cx="1431925" cy="1600200"/>
            </a:xfrm>
            <a:prstGeom prst="roundRect">
              <a:avLst>
                <a:gd name="adj" fmla="val 16667"/>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
          <p:nvSpPr>
            <p:cNvPr id="73" name="Text Box 4"/>
            <p:cNvSpPr txBox="1">
              <a:spLocks noChangeArrowheads="1"/>
            </p:cNvSpPr>
            <p:nvPr/>
          </p:nvSpPr>
          <p:spPr bwMode="auto">
            <a:xfrm>
              <a:off x="5702644" y="3702908"/>
              <a:ext cx="1260388" cy="407802"/>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2000" dirty="0">
                  <a:latin typeface="Verdana" panose="020B0604030504040204" pitchFamily="34" charset="0"/>
                </a:rPr>
                <a:t>2.0</a:t>
              </a:r>
            </a:p>
          </p:txBody>
        </p:sp>
        <p:sp>
          <p:nvSpPr>
            <p:cNvPr id="74" name="Line 6"/>
            <p:cNvSpPr>
              <a:spLocks noChangeShapeType="1"/>
            </p:cNvSpPr>
            <p:nvPr/>
          </p:nvSpPr>
          <p:spPr bwMode="auto">
            <a:xfrm>
              <a:off x="5603789" y="4160108"/>
              <a:ext cx="1431925" cy="1588"/>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AU"/>
            </a:p>
          </p:txBody>
        </p:sp>
        <p:sp>
          <p:nvSpPr>
            <p:cNvPr id="75" name="Text Box 7"/>
            <p:cNvSpPr txBox="1">
              <a:spLocks noChangeArrowheads="1"/>
            </p:cNvSpPr>
            <p:nvPr/>
          </p:nvSpPr>
          <p:spPr bwMode="auto">
            <a:xfrm>
              <a:off x="5603788" y="4222021"/>
              <a:ext cx="1431925" cy="734042"/>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1800" dirty="0">
                  <a:latin typeface="Verdana" panose="020B0604030504040204" pitchFamily="34" charset="0"/>
                </a:rPr>
                <a:t>Calculate change</a:t>
              </a:r>
            </a:p>
          </p:txBody>
        </p:sp>
      </p:grpSp>
      <p:grpSp>
        <p:nvGrpSpPr>
          <p:cNvPr id="76" name="Group 75"/>
          <p:cNvGrpSpPr/>
          <p:nvPr/>
        </p:nvGrpSpPr>
        <p:grpSpPr>
          <a:xfrm>
            <a:off x="5077744" y="5223468"/>
            <a:ext cx="1431926" cy="1207707"/>
            <a:chOff x="5603788" y="3626708"/>
            <a:chExt cx="1431926" cy="1600200"/>
          </a:xfrm>
          <a:noFill/>
        </p:grpSpPr>
        <p:sp>
          <p:nvSpPr>
            <p:cNvPr id="77" name="AutoShape 5"/>
            <p:cNvSpPr>
              <a:spLocks noChangeArrowheads="1"/>
            </p:cNvSpPr>
            <p:nvPr/>
          </p:nvSpPr>
          <p:spPr bwMode="auto">
            <a:xfrm>
              <a:off x="5603789" y="3626708"/>
              <a:ext cx="1431925" cy="1600200"/>
            </a:xfrm>
            <a:prstGeom prst="roundRect">
              <a:avLst>
                <a:gd name="adj" fmla="val 16667"/>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
          <p:nvSpPr>
            <p:cNvPr id="78" name="Text Box 4"/>
            <p:cNvSpPr txBox="1">
              <a:spLocks noChangeArrowheads="1"/>
            </p:cNvSpPr>
            <p:nvPr/>
          </p:nvSpPr>
          <p:spPr bwMode="auto">
            <a:xfrm>
              <a:off x="5702644" y="3702908"/>
              <a:ext cx="1260388" cy="407802"/>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2000" dirty="0">
                  <a:latin typeface="Verdana" panose="020B0604030504040204" pitchFamily="34" charset="0"/>
                </a:rPr>
                <a:t>3.0</a:t>
              </a:r>
            </a:p>
          </p:txBody>
        </p:sp>
        <p:sp>
          <p:nvSpPr>
            <p:cNvPr id="79" name="Line 6"/>
            <p:cNvSpPr>
              <a:spLocks noChangeShapeType="1"/>
            </p:cNvSpPr>
            <p:nvPr/>
          </p:nvSpPr>
          <p:spPr bwMode="auto">
            <a:xfrm>
              <a:off x="5603789" y="4160108"/>
              <a:ext cx="1431925" cy="1588"/>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AU"/>
            </a:p>
          </p:txBody>
        </p:sp>
        <p:sp>
          <p:nvSpPr>
            <p:cNvPr id="80" name="Text Box 7"/>
            <p:cNvSpPr txBox="1">
              <a:spLocks noChangeArrowheads="1"/>
            </p:cNvSpPr>
            <p:nvPr/>
          </p:nvSpPr>
          <p:spPr bwMode="auto">
            <a:xfrm>
              <a:off x="5603788" y="4222021"/>
              <a:ext cx="1431925" cy="734042"/>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1800" dirty="0">
                  <a:latin typeface="Verdana" panose="020B0604030504040204" pitchFamily="34" charset="0"/>
                </a:rPr>
                <a:t>Prepare order</a:t>
              </a:r>
            </a:p>
          </p:txBody>
        </p:sp>
      </p:grpSp>
      <p:cxnSp>
        <p:nvCxnSpPr>
          <p:cNvPr id="59" name="Straight Arrow Connector 58"/>
          <p:cNvCxnSpPr>
            <a:stCxn id="47" idx="2"/>
            <a:endCxn id="72" idx="0"/>
          </p:cNvCxnSpPr>
          <p:nvPr/>
        </p:nvCxnSpPr>
        <p:spPr>
          <a:xfrm flipH="1">
            <a:off x="5793707" y="2254832"/>
            <a:ext cx="2" cy="96232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72" idx="2"/>
            <a:endCxn id="77" idx="0"/>
          </p:cNvCxnSpPr>
          <p:nvPr/>
        </p:nvCxnSpPr>
        <p:spPr>
          <a:xfrm>
            <a:off x="5793707" y="4424863"/>
            <a:ext cx="1" cy="79860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H="1" flipV="1">
            <a:off x="6509669" y="3953710"/>
            <a:ext cx="1702230" cy="428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2775981" y="3027962"/>
            <a:ext cx="1922560" cy="369332"/>
          </a:xfrm>
          <a:prstGeom prst="rect">
            <a:avLst/>
          </a:prstGeom>
          <a:noFill/>
        </p:spPr>
        <p:txBody>
          <a:bodyPr wrap="square" rtlCol="0">
            <a:spAutoFit/>
          </a:bodyPr>
          <a:lstStyle/>
          <a:p>
            <a:pPr algn="ctr"/>
            <a:r>
              <a:rPr lang="en-AU" dirty="0"/>
              <a:t>Change</a:t>
            </a:r>
          </a:p>
        </p:txBody>
      </p:sp>
      <p:sp>
        <p:nvSpPr>
          <p:cNvPr id="82" name="TextBox 81"/>
          <p:cNvSpPr txBox="1"/>
          <p:nvPr/>
        </p:nvSpPr>
        <p:spPr>
          <a:xfrm>
            <a:off x="2861700" y="4144556"/>
            <a:ext cx="1922560" cy="369332"/>
          </a:xfrm>
          <a:prstGeom prst="rect">
            <a:avLst/>
          </a:prstGeom>
          <a:noFill/>
        </p:spPr>
        <p:txBody>
          <a:bodyPr wrap="square" rtlCol="0">
            <a:spAutoFit/>
          </a:bodyPr>
          <a:lstStyle/>
          <a:p>
            <a:pPr algn="ctr"/>
            <a:r>
              <a:rPr lang="en-AU" dirty="0"/>
              <a:t>Purchase</a:t>
            </a:r>
          </a:p>
        </p:txBody>
      </p:sp>
      <p:sp>
        <p:nvSpPr>
          <p:cNvPr id="83" name="TextBox 82"/>
          <p:cNvSpPr txBox="1"/>
          <p:nvPr/>
        </p:nvSpPr>
        <p:spPr>
          <a:xfrm>
            <a:off x="6535841" y="3353631"/>
            <a:ext cx="1706338" cy="369332"/>
          </a:xfrm>
          <a:prstGeom prst="rect">
            <a:avLst/>
          </a:prstGeom>
          <a:noFill/>
        </p:spPr>
        <p:txBody>
          <a:bodyPr wrap="square" rtlCol="0">
            <a:spAutoFit/>
          </a:bodyPr>
          <a:lstStyle/>
          <a:p>
            <a:pPr algn="ctr"/>
            <a:r>
              <a:rPr lang="en-AU" dirty="0"/>
              <a:t>Money</a:t>
            </a:r>
          </a:p>
        </p:txBody>
      </p:sp>
      <p:sp>
        <p:nvSpPr>
          <p:cNvPr id="84" name="TextBox 83"/>
          <p:cNvSpPr txBox="1"/>
          <p:nvPr/>
        </p:nvSpPr>
        <p:spPr>
          <a:xfrm>
            <a:off x="6509668" y="3959890"/>
            <a:ext cx="1732511" cy="369332"/>
          </a:xfrm>
          <a:prstGeom prst="rect">
            <a:avLst/>
          </a:prstGeom>
          <a:noFill/>
        </p:spPr>
        <p:txBody>
          <a:bodyPr wrap="square" rtlCol="0">
            <a:spAutoFit/>
          </a:bodyPr>
          <a:lstStyle/>
          <a:p>
            <a:pPr algn="ctr"/>
            <a:r>
              <a:rPr lang="en-AU" dirty="0"/>
              <a:t>Change</a:t>
            </a:r>
          </a:p>
        </p:txBody>
      </p:sp>
      <p:sp>
        <p:nvSpPr>
          <p:cNvPr id="85" name="TextBox 84"/>
          <p:cNvSpPr txBox="1"/>
          <p:nvPr/>
        </p:nvSpPr>
        <p:spPr>
          <a:xfrm>
            <a:off x="5793705" y="2486087"/>
            <a:ext cx="1922560" cy="369332"/>
          </a:xfrm>
          <a:prstGeom prst="rect">
            <a:avLst/>
          </a:prstGeom>
          <a:noFill/>
        </p:spPr>
        <p:txBody>
          <a:bodyPr wrap="square" rtlCol="0">
            <a:spAutoFit/>
          </a:bodyPr>
          <a:lstStyle/>
          <a:p>
            <a:r>
              <a:rPr lang="en-AU" dirty="0"/>
              <a:t>Order + Money</a:t>
            </a:r>
          </a:p>
        </p:txBody>
      </p:sp>
      <p:sp>
        <p:nvSpPr>
          <p:cNvPr id="86" name="TextBox 85"/>
          <p:cNvSpPr txBox="1"/>
          <p:nvPr/>
        </p:nvSpPr>
        <p:spPr>
          <a:xfrm>
            <a:off x="5806793" y="4645678"/>
            <a:ext cx="1922560" cy="369332"/>
          </a:xfrm>
          <a:prstGeom prst="rect">
            <a:avLst/>
          </a:prstGeom>
          <a:noFill/>
        </p:spPr>
        <p:txBody>
          <a:bodyPr wrap="square" rtlCol="0">
            <a:spAutoFit/>
          </a:bodyPr>
          <a:lstStyle/>
          <a:p>
            <a:r>
              <a:rPr lang="en-AU" dirty="0"/>
              <a:t>Order</a:t>
            </a:r>
          </a:p>
        </p:txBody>
      </p:sp>
    </p:spTree>
    <p:extLst>
      <p:ext uri="{BB962C8B-B14F-4D97-AF65-F5344CB8AC3E}">
        <p14:creationId xmlns:p14="http://schemas.microsoft.com/office/powerpoint/2010/main" val="3675240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Straight Arrow Connector 27"/>
          <p:cNvCxnSpPr/>
          <p:nvPr/>
        </p:nvCxnSpPr>
        <p:spPr>
          <a:xfrm flipV="1">
            <a:off x="3702551" y="2969381"/>
            <a:ext cx="2479440" cy="3358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3702551" y="3578981"/>
            <a:ext cx="2479440" cy="3265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3702551" y="2616842"/>
            <a:ext cx="2479440" cy="369332"/>
          </a:xfrm>
          <a:prstGeom prst="rect">
            <a:avLst/>
          </a:prstGeom>
          <a:noFill/>
        </p:spPr>
        <p:txBody>
          <a:bodyPr wrap="square" rtlCol="0">
            <a:spAutoFit/>
          </a:bodyPr>
          <a:lstStyle/>
          <a:p>
            <a:pPr algn="ctr"/>
            <a:r>
              <a:rPr lang="en-AU" dirty="0"/>
              <a:t>Bus given to Mechanic</a:t>
            </a:r>
          </a:p>
        </p:txBody>
      </p:sp>
      <p:sp>
        <p:nvSpPr>
          <p:cNvPr id="59" name="TextBox 58"/>
          <p:cNvSpPr txBox="1"/>
          <p:nvPr/>
        </p:nvSpPr>
        <p:spPr>
          <a:xfrm>
            <a:off x="3652785" y="3209649"/>
            <a:ext cx="2529205" cy="369332"/>
          </a:xfrm>
          <a:prstGeom prst="rect">
            <a:avLst/>
          </a:prstGeom>
          <a:noFill/>
        </p:spPr>
        <p:txBody>
          <a:bodyPr wrap="square" rtlCol="0">
            <a:spAutoFit/>
          </a:bodyPr>
          <a:lstStyle/>
          <a:p>
            <a:pPr algn="ctr"/>
            <a:r>
              <a:rPr lang="en-AU" dirty="0"/>
              <a:t>Bus returned/repaired</a:t>
            </a:r>
          </a:p>
        </p:txBody>
      </p:sp>
      <p:sp>
        <p:nvSpPr>
          <p:cNvPr id="60" name="Title 5"/>
          <p:cNvSpPr>
            <a:spLocks noGrp="1"/>
          </p:cNvSpPr>
          <p:nvPr>
            <p:ph type="title"/>
          </p:nvPr>
        </p:nvSpPr>
        <p:spPr>
          <a:xfrm>
            <a:off x="568477" y="402772"/>
            <a:ext cx="8596668" cy="695325"/>
          </a:xfrm>
        </p:spPr>
        <p:txBody>
          <a:bodyPr>
            <a:normAutofit fontScale="90000"/>
          </a:bodyPr>
          <a:lstStyle/>
          <a:p>
            <a:r>
              <a:rPr lang="en-AU" dirty="0"/>
              <a:t>Bus Garage Repairs – DFD (Context Level</a:t>
            </a:r>
            <a:r>
              <a:rPr lang="en-AU" dirty="0">
                <a:sym typeface="Wingdings" panose="05000000000000000000" pitchFamily="2" charset="2"/>
              </a:rPr>
              <a:t>)</a:t>
            </a:r>
            <a:endParaRPr lang="en-AU" dirty="0"/>
          </a:p>
        </p:txBody>
      </p:sp>
      <p:grpSp>
        <p:nvGrpSpPr>
          <p:cNvPr id="15" name="Group 14"/>
          <p:cNvGrpSpPr/>
          <p:nvPr/>
        </p:nvGrpSpPr>
        <p:grpSpPr>
          <a:xfrm>
            <a:off x="6181990" y="2364824"/>
            <a:ext cx="1655221" cy="1689649"/>
            <a:chOff x="5603788" y="3626708"/>
            <a:chExt cx="1431926" cy="1600200"/>
          </a:xfrm>
          <a:noFill/>
        </p:grpSpPr>
        <p:sp>
          <p:nvSpPr>
            <p:cNvPr id="16" name="AutoShape 5"/>
            <p:cNvSpPr>
              <a:spLocks noChangeArrowheads="1"/>
            </p:cNvSpPr>
            <p:nvPr/>
          </p:nvSpPr>
          <p:spPr bwMode="auto">
            <a:xfrm>
              <a:off x="5603789" y="3626708"/>
              <a:ext cx="1431925" cy="1600200"/>
            </a:xfrm>
            <a:prstGeom prst="roundRect">
              <a:avLst>
                <a:gd name="adj" fmla="val 16667"/>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2000" dirty="0"/>
            </a:p>
          </p:txBody>
        </p:sp>
        <p:sp>
          <p:nvSpPr>
            <p:cNvPr id="17" name="Text Box 4"/>
            <p:cNvSpPr txBox="1">
              <a:spLocks noChangeArrowheads="1"/>
            </p:cNvSpPr>
            <p:nvPr/>
          </p:nvSpPr>
          <p:spPr bwMode="auto">
            <a:xfrm>
              <a:off x="5702644" y="3702908"/>
              <a:ext cx="1260388" cy="349780"/>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2400" dirty="0">
                  <a:latin typeface="Verdana" panose="020B0604030504040204" pitchFamily="34" charset="0"/>
                </a:rPr>
                <a:t>0.0</a:t>
              </a:r>
            </a:p>
          </p:txBody>
        </p:sp>
        <p:sp>
          <p:nvSpPr>
            <p:cNvPr id="18" name="Line 6"/>
            <p:cNvSpPr>
              <a:spLocks noChangeShapeType="1"/>
            </p:cNvSpPr>
            <p:nvPr/>
          </p:nvSpPr>
          <p:spPr bwMode="auto">
            <a:xfrm>
              <a:off x="5603789" y="4160108"/>
              <a:ext cx="1431925" cy="1588"/>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AU" sz="2000"/>
            </a:p>
          </p:txBody>
        </p:sp>
        <p:sp>
          <p:nvSpPr>
            <p:cNvPr id="19" name="Text Box 7"/>
            <p:cNvSpPr txBox="1">
              <a:spLocks noChangeArrowheads="1"/>
            </p:cNvSpPr>
            <p:nvPr/>
          </p:nvSpPr>
          <p:spPr bwMode="auto">
            <a:xfrm>
              <a:off x="5603788" y="4222021"/>
              <a:ext cx="1431925" cy="582966"/>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2000" dirty="0">
                  <a:latin typeface="Verdana" panose="020B0604030504040204" pitchFamily="34" charset="0"/>
                </a:rPr>
                <a:t>Bus prepared</a:t>
              </a:r>
            </a:p>
          </p:txBody>
        </p:sp>
      </p:grpSp>
      <p:grpSp>
        <p:nvGrpSpPr>
          <p:cNvPr id="20" name="Group 19"/>
          <p:cNvGrpSpPr/>
          <p:nvPr/>
        </p:nvGrpSpPr>
        <p:grpSpPr>
          <a:xfrm>
            <a:off x="1564605" y="2821824"/>
            <a:ext cx="2092091" cy="958732"/>
            <a:chOff x="5685092" y="5062665"/>
            <a:chExt cx="2135659" cy="978698"/>
          </a:xfrm>
          <a:solidFill>
            <a:schemeClr val="bg1"/>
          </a:solidFill>
        </p:grpSpPr>
        <p:sp>
          <p:nvSpPr>
            <p:cNvPr id="21" name="Rectangle 20"/>
            <p:cNvSpPr/>
            <p:nvPr/>
          </p:nvSpPr>
          <p:spPr>
            <a:xfrm>
              <a:off x="5685092" y="5062665"/>
              <a:ext cx="2075935" cy="9144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200"/>
            </a:p>
          </p:txBody>
        </p:sp>
        <p:sp>
          <p:nvSpPr>
            <p:cNvPr id="22" name="Rectangle 21"/>
            <p:cNvSpPr/>
            <p:nvPr/>
          </p:nvSpPr>
          <p:spPr>
            <a:xfrm>
              <a:off x="5744816" y="5126963"/>
              <a:ext cx="2075935" cy="9144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dirty="0">
                  <a:solidFill>
                    <a:schemeClr val="tx1"/>
                  </a:solidFill>
                </a:rPr>
                <a:t>Bus</a:t>
              </a:r>
            </a:p>
          </p:txBody>
        </p:sp>
      </p:grpSp>
    </p:spTree>
    <p:extLst>
      <p:ext uri="{BB962C8B-B14F-4D97-AF65-F5344CB8AC3E}">
        <p14:creationId xmlns:p14="http://schemas.microsoft.com/office/powerpoint/2010/main" val="36470526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Straight Arrow Connector 27"/>
          <p:cNvCxnSpPr/>
          <p:nvPr/>
        </p:nvCxnSpPr>
        <p:spPr>
          <a:xfrm flipV="1">
            <a:off x="1971722" y="1526973"/>
            <a:ext cx="3106022" cy="963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1941861" y="2031763"/>
            <a:ext cx="3119369" cy="99975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17" idx="3"/>
          </p:cNvCxnSpPr>
          <p:nvPr/>
        </p:nvCxnSpPr>
        <p:spPr>
          <a:xfrm>
            <a:off x="1941860" y="3031519"/>
            <a:ext cx="3119371" cy="503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endCxn id="20" idx="3"/>
          </p:cNvCxnSpPr>
          <p:nvPr/>
        </p:nvCxnSpPr>
        <p:spPr>
          <a:xfrm flipH="1">
            <a:off x="1941860" y="3448745"/>
            <a:ext cx="3290108" cy="100731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V="1">
            <a:off x="1941860" y="4435721"/>
            <a:ext cx="3119370" cy="2034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H="1">
            <a:off x="1911998" y="4981228"/>
            <a:ext cx="3119371" cy="89937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V="1">
            <a:off x="6509670" y="4608317"/>
            <a:ext cx="1707643" cy="163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031446" y="1144461"/>
            <a:ext cx="2307142" cy="369332"/>
          </a:xfrm>
          <a:prstGeom prst="rect">
            <a:avLst/>
          </a:prstGeom>
          <a:noFill/>
        </p:spPr>
        <p:txBody>
          <a:bodyPr wrap="square" rtlCol="0">
            <a:spAutoFit/>
          </a:bodyPr>
          <a:lstStyle/>
          <a:p>
            <a:pPr algn="ctr"/>
            <a:r>
              <a:rPr lang="en-AU" dirty="0"/>
              <a:t>Bus delivered</a:t>
            </a:r>
          </a:p>
        </p:txBody>
      </p:sp>
      <p:sp>
        <p:nvSpPr>
          <p:cNvPr id="50" name="TextBox 49"/>
          <p:cNvSpPr txBox="1"/>
          <p:nvPr/>
        </p:nvSpPr>
        <p:spPr>
          <a:xfrm>
            <a:off x="2031446" y="1979958"/>
            <a:ext cx="2307142" cy="369332"/>
          </a:xfrm>
          <a:prstGeom prst="rect">
            <a:avLst/>
          </a:prstGeom>
          <a:noFill/>
        </p:spPr>
        <p:txBody>
          <a:bodyPr wrap="square" rtlCol="0">
            <a:spAutoFit/>
          </a:bodyPr>
          <a:lstStyle/>
          <a:p>
            <a:pPr algn="ctr"/>
            <a:r>
              <a:rPr lang="en-AU" dirty="0"/>
              <a:t>Bus goes to garage</a:t>
            </a:r>
          </a:p>
        </p:txBody>
      </p:sp>
      <p:sp>
        <p:nvSpPr>
          <p:cNvPr id="33" name="TextBox 32"/>
          <p:cNvSpPr txBox="1"/>
          <p:nvPr/>
        </p:nvSpPr>
        <p:spPr>
          <a:xfrm>
            <a:off x="2234017" y="2736845"/>
            <a:ext cx="2799999" cy="369332"/>
          </a:xfrm>
          <a:prstGeom prst="rect">
            <a:avLst/>
          </a:prstGeom>
          <a:noFill/>
        </p:spPr>
        <p:txBody>
          <a:bodyPr wrap="square" rtlCol="0">
            <a:spAutoFit/>
          </a:bodyPr>
          <a:lstStyle/>
          <a:p>
            <a:pPr algn="ctr"/>
            <a:r>
              <a:rPr lang="en-AU" dirty="0"/>
              <a:t>Mechanic identifies issue</a:t>
            </a:r>
          </a:p>
        </p:txBody>
      </p:sp>
      <p:sp>
        <p:nvSpPr>
          <p:cNvPr id="42" name="TextBox 41"/>
          <p:cNvSpPr txBox="1"/>
          <p:nvPr/>
        </p:nvSpPr>
        <p:spPr>
          <a:xfrm>
            <a:off x="1718488" y="3488883"/>
            <a:ext cx="2799999" cy="369332"/>
          </a:xfrm>
          <a:prstGeom prst="rect">
            <a:avLst/>
          </a:prstGeom>
          <a:noFill/>
        </p:spPr>
        <p:txBody>
          <a:bodyPr wrap="square" rtlCol="0">
            <a:spAutoFit/>
          </a:bodyPr>
          <a:lstStyle/>
          <a:p>
            <a:pPr algn="ctr"/>
            <a:r>
              <a:rPr lang="en-AU" dirty="0"/>
              <a:t>Parts and Time used</a:t>
            </a:r>
          </a:p>
        </p:txBody>
      </p:sp>
      <p:sp>
        <p:nvSpPr>
          <p:cNvPr id="43" name="TextBox 42"/>
          <p:cNvSpPr txBox="1"/>
          <p:nvPr/>
        </p:nvSpPr>
        <p:spPr>
          <a:xfrm>
            <a:off x="1941859" y="4375442"/>
            <a:ext cx="2799999" cy="369332"/>
          </a:xfrm>
          <a:prstGeom prst="rect">
            <a:avLst/>
          </a:prstGeom>
          <a:noFill/>
        </p:spPr>
        <p:txBody>
          <a:bodyPr wrap="square" rtlCol="0">
            <a:spAutoFit/>
          </a:bodyPr>
          <a:lstStyle/>
          <a:p>
            <a:pPr algn="ctr"/>
            <a:r>
              <a:rPr lang="en-AU" dirty="0"/>
              <a:t>Parts Time used</a:t>
            </a:r>
          </a:p>
        </p:txBody>
      </p:sp>
      <p:sp>
        <p:nvSpPr>
          <p:cNvPr id="44" name="TextBox 43"/>
          <p:cNvSpPr txBox="1"/>
          <p:nvPr/>
        </p:nvSpPr>
        <p:spPr>
          <a:xfrm>
            <a:off x="5963491" y="4223839"/>
            <a:ext cx="2799999" cy="369332"/>
          </a:xfrm>
          <a:prstGeom prst="rect">
            <a:avLst/>
          </a:prstGeom>
          <a:noFill/>
        </p:spPr>
        <p:txBody>
          <a:bodyPr wrap="square" rtlCol="0">
            <a:spAutoFit/>
          </a:bodyPr>
          <a:lstStyle/>
          <a:p>
            <a:pPr algn="ctr"/>
            <a:r>
              <a:rPr lang="en-AU" dirty="0"/>
              <a:t>Invoice details</a:t>
            </a:r>
          </a:p>
        </p:txBody>
      </p:sp>
      <p:sp>
        <p:nvSpPr>
          <p:cNvPr id="45" name="TextBox 44"/>
          <p:cNvSpPr txBox="1"/>
          <p:nvPr/>
        </p:nvSpPr>
        <p:spPr>
          <a:xfrm>
            <a:off x="2405028" y="5642197"/>
            <a:ext cx="2799999" cy="369332"/>
          </a:xfrm>
          <a:prstGeom prst="rect">
            <a:avLst/>
          </a:prstGeom>
          <a:noFill/>
        </p:spPr>
        <p:txBody>
          <a:bodyPr wrap="square" rtlCol="0">
            <a:spAutoFit/>
          </a:bodyPr>
          <a:lstStyle/>
          <a:p>
            <a:pPr algn="ctr"/>
            <a:r>
              <a:rPr lang="en-AU" dirty="0"/>
              <a:t>Bus/Invoice provided</a:t>
            </a:r>
          </a:p>
        </p:txBody>
      </p:sp>
      <p:sp>
        <p:nvSpPr>
          <p:cNvPr id="46" name="Title 5"/>
          <p:cNvSpPr>
            <a:spLocks noGrp="1"/>
          </p:cNvSpPr>
          <p:nvPr>
            <p:ph type="title"/>
          </p:nvPr>
        </p:nvSpPr>
        <p:spPr>
          <a:xfrm>
            <a:off x="568477" y="402772"/>
            <a:ext cx="8596668" cy="695325"/>
          </a:xfrm>
        </p:spPr>
        <p:txBody>
          <a:bodyPr>
            <a:normAutofit/>
          </a:bodyPr>
          <a:lstStyle/>
          <a:p>
            <a:r>
              <a:rPr lang="en-AU" dirty="0"/>
              <a:t>Bus Garage Repairs – DFD (Level </a:t>
            </a:r>
            <a:r>
              <a:rPr lang="en-AU" dirty="0">
                <a:sym typeface="Wingdings" panose="05000000000000000000" pitchFamily="2" charset="2"/>
              </a:rPr>
              <a:t>0)</a:t>
            </a:r>
            <a:endParaRPr lang="en-AU" dirty="0"/>
          </a:p>
        </p:txBody>
      </p:sp>
      <p:grpSp>
        <p:nvGrpSpPr>
          <p:cNvPr id="40" name="Group 39"/>
          <p:cNvGrpSpPr/>
          <p:nvPr/>
        </p:nvGrpSpPr>
        <p:grpSpPr>
          <a:xfrm>
            <a:off x="5077745" y="1047125"/>
            <a:ext cx="1431926" cy="1207707"/>
            <a:chOff x="5603788" y="3626708"/>
            <a:chExt cx="1431926" cy="1600200"/>
          </a:xfrm>
          <a:noFill/>
        </p:grpSpPr>
        <p:sp>
          <p:nvSpPr>
            <p:cNvPr id="47" name="AutoShape 5"/>
            <p:cNvSpPr>
              <a:spLocks noChangeArrowheads="1"/>
            </p:cNvSpPr>
            <p:nvPr/>
          </p:nvSpPr>
          <p:spPr bwMode="auto">
            <a:xfrm>
              <a:off x="5603789" y="3626708"/>
              <a:ext cx="1431925" cy="1600200"/>
            </a:xfrm>
            <a:prstGeom prst="roundRect">
              <a:avLst>
                <a:gd name="adj" fmla="val 16667"/>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
          <p:nvSpPr>
            <p:cNvPr id="48" name="Text Box 4"/>
            <p:cNvSpPr txBox="1">
              <a:spLocks noChangeArrowheads="1"/>
            </p:cNvSpPr>
            <p:nvPr/>
          </p:nvSpPr>
          <p:spPr bwMode="auto">
            <a:xfrm>
              <a:off x="5702644" y="3702908"/>
              <a:ext cx="1260388" cy="407802"/>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2000" dirty="0">
                  <a:latin typeface="Verdana" panose="020B0604030504040204" pitchFamily="34" charset="0"/>
                </a:rPr>
                <a:t>1.0</a:t>
              </a:r>
            </a:p>
          </p:txBody>
        </p:sp>
        <p:sp>
          <p:nvSpPr>
            <p:cNvPr id="51" name="Line 6"/>
            <p:cNvSpPr>
              <a:spLocks noChangeShapeType="1"/>
            </p:cNvSpPr>
            <p:nvPr/>
          </p:nvSpPr>
          <p:spPr bwMode="auto">
            <a:xfrm>
              <a:off x="5603789" y="4160108"/>
              <a:ext cx="1431925" cy="1588"/>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AU"/>
            </a:p>
          </p:txBody>
        </p:sp>
        <p:sp>
          <p:nvSpPr>
            <p:cNvPr id="52" name="Text Box 7"/>
            <p:cNvSpPr txBox="1">
              <a:spLocks noChangeArrowheads="1"/>
            </p:cNvSpPr>
            <p:nvPr/>
          </p:nvSpPr>
          <p:spPr bwMode="auto">
            <a:xfrm>
              <a:off x="5603788" y="4222021"/>
              <a:ext cx="1431925" cy="734042"/>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1800" dirty="0">
                  <a:latin typeface="Verdana" panose="020B0604030504040204" pitchFamily="34" charset="0"/>
                </a:rPr>
                <a:t>Bus processed</a:t>
              </a:r>
            </a:p>
          </p:txBody>
        </p:sp>
      </p:grpSp>
      <p:grpSp>
        <p:nvGrpSpPr>
          <p:cNvPr id="53" name="Group 52"/>
          <p:cNvGrpSpPr/>
          <p:nvPr/>
        </p:nvGrpSpPr>
        <p:grpSpPr>
          <a:xfrm>
            <a:off x="430521" y="1197004"/>
            <a:ext cx="1511338" cy="692593"/>
            <a:chOff x="5685092" y="5062665"/>
            <a:chExt cx="2135659" cy="978698"/>
          </a:xfrm>
          <a:solidFill>
            <a:schemeClr val="bg1"/>
          </a:solidFill>
        </p:grpSpPr>
        <p:sp>
          <p:nvSpPr>
            <p:cNvPr id="54" name="Rectangle 53"/>
            <p:cNvSpPr/>
            <p:nvPr/>
          </p:nvSpPr>
          <p:spPr>
            <a:xfrm>
              <a:off x="5685092" y="5062665"/>
              <a:ext cx="2075935" cy="9144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5" name="Rectangle 54"/>
            <p:cNvSpPr/>
            <p:nvPr/>
          </p:nvSpPr>
          <p:spPr>
            <a:xfrm>
              <a:off x="5744816" y="5126963"/>
              <a:ext cx="2075935" cy="9144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Bus</a:t>
              </a:r>
            </a:p>
          </p:txBody>
        </p:sp>
      </p:grpSp>
      <p:grpSp>
        <p:nvGrpSpPr>
          <p:cNvPr id="56" name="Group 55"/>
          <p:cNvGrpSpPr/>
          <p:nvPr/>
        </p:nvGrpSpPr>
        <p:grpSpPr>
          <a:xfrm>
            <a:off x="8228199" y="4359725"/>
            <a:ext cx="2482468" cy="500448"/>
            <a:chOff x="8112210" y="3515498"/>
            <a:chExt cx="2482468" cy="500448"/>
          </a:xfrm>
          <a:solidFill>
            <a:schemeClr val="bg1"/>
          </a:solidFill>
        </p:grpSpPr>
        <p:sp>
          <p:nvSpPr>
            <p:cNvPr id="57" name="Rectangle 56"/>
            <p:cNvSpPr/>
            <p:nvPr/>
          </p:nvSpPr>
          <p:spPr>
            <a:xfrm>
              <a:off x="8612610" y="3515498"/>
              <a:ext cx="1982068" cy="50044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MYOB</a:t>
              </a:r>
            </a:p>
          </p:txBody>
        </p:sp>
        <p:sp>
          <p:nvSpPr>
            <p:cNvPr id="58" name="Rectangle 57"/>
            <p:cNvSpPr/>
            <p:nvPr/>
          </p:nvSpPr>
          <p:spPr>
            <a:xfrm>
              <a:off x="8112210" y="3515498"/>
              <a:ext cx="500400" cy="50044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D</a:t>
              </a:r>
            </a:p>
          </p:txBody>
        </p:sp>
      </p:grpSp>
      <p:grpSp>
        <p:nvGrpSpPr>
          <p:cNvPr id="62" name="Group 61"/>
          <p:cNvGrpSpPr/>
          <p:nvPr/>
        </p:nvGrpSpPr>
        <p:grpSpPr>
          <a:xfrm>
            <a:off x="409388" y="2569817"/>
            <a:ext cx="1511338" cy="692593"/>
            <a:chOff x="5685092" y="5062665"/>
            <a:chExt cx="2135659" cy="978698"/>
          </a:xfrm>
          <a:solidFill>
            <a:schemeClr val="bg1"/>
          </a:solidFill>
        </p:grpSpPr>
        <p:sp>
          <p:nvSpPr>
            <p:cNvPr id="63" name="Rectangle 62"/>
            <p:cNvSpPr/>
            <p:nvPr/>
          </p:nvSpPr>
          <p:spPr>
            <a:xfrm>
              <a:off x="5685092" y="5062665"/>
              <a:ext cx="2075935" cy="9144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4" name="Rectangle 63"/>
            <p:cNvSpPr/>
            <p:nvPr/>
          </p:nvSpPr>
          <p:spPr>
            <a:xfrm>
              <a:off x="5744816" y="5126963"/>
              <a:ext cx="2075935" cy="9144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Mechanic</a:t>
              </a:r>
            </a:p>
          </p:txBody>
        </p:sp>
      </p:grpSp>
      <p:grpSp>
        <p:nvGrpSpPr>
          <p:cNvPr id="65" name="Group 64"/>
          <p:cNvGrpSpPr/>
          <p:nvPr/>
        </p:nvGrpSpPr>
        <p:grpSpPr>
          <a:xfrm>
            <a:off x="388562" y="4036180"/>
            <a:ext cx="1511338" cy="692593"/>
            <a:chOff x="5685092" y="5062665"/>
            <a:chExt cx="2135659" cy="978698"/>
          </a:xfrm>
          <a:solidFill>
            <a:schemeClr val="bg1"/>
          </a:solidFill>
        </p:grpSpPr>
        <p:sp>
          <p:nvSpPr>
            <p:cNvPr id="66" name="Rectangle 65"/>
            <p:cNvSpPr/>
            <p:nvPr/>
          </p:nvSpPr>
          <p:spPr>
            <a:xfrm>
              <a:off x="5685092" y="5062665"/>
              <a:ext cx="2075935" cy="9144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7" name="Rectangle 66"/>
            <p:cNvSpPr/>
            <p:nvPr/>
          </p:nvSpPr>
          <p:spPr>
            <a:xfrm>
              <a:off x="5744816" y="5126963"/>
              <a:ext cx="2075935" cy="9144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Accounting </a:t>
              </a:r>
              <a:r>
                <a:rPr lang="en-AU" dirty="0" err="1">
                  <a:solidFill>
                    <a:schemeClr val="tx1"/>
                  </a:solidFill>
                </a:rPr>
                <a:t>Dept</a:t>
              </a:r>
              <a:endParaRPr lang="en-AU" dirty="0">
                <a:solidFill>
                  <a:schemeClr val="tx1"/>
                </a:solidFill>
              </a:endParaRPr>
            </a:p>
          </p:txBody>
        </p:sp>
      </p:grpSp>
      <p:grpSp>
        <p:nvGrpSpPr>
          <p:cNvPr id="68" name="Group 67"/>
          <p:cNvGrpSpPr/>
          <p:nvPr/>
        </p:nvGrpSpPr>
        <p:grpSpPr>
          <a:xfrm>
            <a:off x="400660" y="5480566"/>
            <a:ext cx="1511338" cy="692593"/>
            <a:chOff x="5685092" y="5062665"/>
            <a:chExt cx="2135659" cy="978698"/>
          </a:xfrm>
          <a:solidFill>
            <a:schemeClr val="bg1"/>
          </a:solidFill>
        </p:grpSpPr>
        <p:sp>
          <p:nvSpPr>
            <p:cNvPr id="69" name="Rectangle 68"/>
            <p:cNvSpPr/>
            <p:nvPr/>
          </p:nvSpPr>
          <p:spPr>
            <a:xfrm>
              <a:off x="5685092" y="5062665"/>
              <a:ext cx="2075935" cy="9144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0" name="Rectangle 69"/>
            <p:cNvSpPr/>
            <p:nvPr/>
          </p:nvSpPr>
          <p:spPr>
            <a:xfrm>
              <a:off x="5744816" y="5126963"/>
              <a:ext cx="2075935" cy="9144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Bus</a:t>
              </a:r>
            </a:p>
          </p:txBody>
        </p:sp>
      </p:grpSp>
      <p:grpSp>
        <p:nvGrpSpPr>
          <p:cNvPr id="71" name="Group 70"/>
          <p:cNvGrpSpPr/>
          <p:nvPr/>
        </p:nvGrpSpPr>
        <p:grpSpPr>
          <a:xfrm>
            <a:off x="5061231" y="2556929"/>
            <a:ext cx="1431926" cy="1207707"/>
            <a:chOff x="5603788" y="3626708"/>
            <a:chExt cx="1431926" cy="1600200"/>
          </a:xfrm>
          <a:noFill/>
        </p:grpSpPr>
        <p:sp>
          <p:nvSpPr>
            <p:cNvPr id="72" name="AutoShape 5"/>
            <p:cNvSpPr>
              <a:spLocks noChangeArrowheads="1"/>
            </p:cNvSpPr>
            <p:nvPr/>
          </p:nvSpPr>
          <p:spPr bwMode="auto">
            <a:xfrm>
              <a:off x="5603789" y="3626708"/>
              <a:ext cx="1431925" cy="1600200"/>
            </a:xfrm>
            <a:prstGeom prst="roundRect">
              <a:avLst>
                <a:gd name="adj" fmla="val 16667"/>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
          <p:nvSpPr>
            <p:cNvPr id="73" name="Text Box 4"/>
            <p:cNvSpPr txBox="1">
              <a:spLocks noChangeArrowheads="1"/>
            </p:cNvSpPr>
            <p:nvPr/>
          </p:nvSpPr>
          <p:spPr bwMode="auto">
            <a:xfrm>
              <a:off x="5702644" y="3702908"/>
              <a:ext cx="1260388" cy="407802"/>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2000" dirty="0">
                  <a:latin typeface="Verdana" panose="020B0604030504040204" pitchFamily="34" charset="0"/>
                </a:rPr>
                <a:t>2.0</a:t>
              </a:r>
            </a:p>
          </p:txBody>
        </p:sp>
        <p:sp>
          <p:nvSpPr>
            <p:cNvPr id="74" name="Line 6"/>
            <p:cNvSpPr>
              <a:spLocks noChangeShapeType="1"/>
            </p:cNvSpPr>
            <p:nvPr/>
          </p:nvSpPr>
          <p:spPr bwMode="auto">
            <a:xfrm>
              <a:off x="5603789" y="4160108"/>
              <a:ext cx="1431925" cy="1588"/>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AU"/>
            </a:p>
          </p:txBody>
        </p:sp>
        <p:sp>
          <p:nvSpPr>
            <p:cNvPr id="75" name="Text Box 7"/>
            <p:cNvSpPr txBox="1">
              <a:spLocks noChangeArrowheads="1"/>
            </p:cNvSpPr>
            <p:nvPr/>
          </p:nvSpPr>
          <p:spPr bwMode="auto">
            <a:xfrm>
              <a:off x="5603788" y="4222021"/>
              <a:ext cx="1431925" cy="734042"/>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1800" dirty="0">
                  <a:latin typeface="Verdana" panose="020B0604030504040204" pitchFamily="34" charset="0"/>
                </a:rPr>
                <a:t>Bus repaired</a:t>
              </a:r>
            </a:p>
          </p:txBody>
        </p:sp>
      </p:grpSp>
      <p:grpSp>
        <p:nvGrpSpPr>
          <p:cNvPr id="76" name="Group 75"/>
          <p:cNvGrpSpPr/>
          <p:nvPr/>
        </p:nvGrpSpPr>
        <p:grpSpPr>
          <a:xfrm>
            <a:off x="5061230" y="4098714"/>
            <a:ext cx="1431926" cy="1207707"/>
            <a:chOff x="5603788" y="3626708"/>
            <a:chExt cx="1431926" cy="1600200"/>
          </a:xfrm>
          <a:noFill/>
        </p:grpSpPr>
        <p:sp>
          <p:nvSpPr>
            <p:cNvPr id="77" name="AutoShape 5"/>
            <p:cNvSpPr>
              <a:spLocks noChangeArrowheads="1"/>
            </p:cNvSpPr>
            <p:nvPr/>
          </p:nvSpPr>
          <p:spPr bwMode="auto">
            <a:xfrm>
              <a:off x="5603789" y="3626708"/>
              <a:ext cx="1431925" cy="1600200"/>
            </a:xfrm>
            <a:prstGeom prst="roundRect">
              <a:avLst>
                <a:gd name="adj" fmla="val 16667"/>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
          <p:nvSpPr>
            <p:cNvPr id="78" name="Text Box 4"/>
            <p:cNvSpPr txBox="1">
              <a:spLocks noChangeArrowheads="1"/>
            </p:cNvSpPr>
            <p:nvPr/>
          </p:nvSpPr>
          <p:spPr bwMode="auto">
            <a:xfrm>
              <a:off x="5702644" y="3702908"/>
              <a:ext cx="1260388" cy="407802"/>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2000" dirty="0">
                  <a:latin typeface="Verdana" panose="020B0604030504040204" pitchFamily="34" charset="0"/>
                </a:rPr>
                <a:t>3.0</a:t>
              </a:r>
            </a:p>
          </p:txBody>
        </p:sp>
        <p:sp>
          <p:nvSpPr>
            <p:cNvPr id="79" name="Line 6"/>
            <p:cNvSpPr>
              <a:spLocks noChangeShapeType="1"/>
            </p:cNvSpPr>
            <p:nvPr/>
          </p:nvSpPr>
          <p:spPr bwMode="auto">
            <a:xfrm>
              <a:off x="5603789" y="4160108"/>
              <a:ext cx="1431925" cy="1588"/>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AU"/>
            </a:p>
          </p:txBody>
        </p:sp>
        <p:sp>
          <p:nvSpPr>
            <p:cNvPr id="80" name="Text Box 7"/>
            <p:cNvSpPr txBox="1">
              <a:spLocks noChangeArrowheads="1"/>
            </p:cNvSpPr>
            <p:nvPr/>
          </p:nvSpPr>
          <p:spPr bwMode="auto">
            <a:xfrm>
              <a:off x="5603788" y="4222021"/>
              <a:ext cx="1431925" cy="734042"/>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1800" dirty="0">
                  <a:latin typeface="Verdana" panose="020B0604030504040204" pitchFamily="34" charset="0"/>
                </a:rPr>
                <a:t>Invoice processed</a:t>
              </a:r>
            </a:p>
          </p:txBody>
        </p:sp>
      </p:grpSp>
    </p:spTree>
    <p:extLst>
      <p:ext uri="{BB962C8B-B14F-4D97-AF65-F5344CB8AC3E}">
        <p14:creationId xmlns:p14="http://schemas.microsoft.com/office/powerpoint/2010/main" val="1411434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6800" y="608400"/>
            <a:ext cx="9144000" cy="5067300"/>
          </a:xfrm>
        </p:spPr>
        <p:txBody>
          <a:bodyPr>
            <a:normAutofit fontScale="92500"/>
          </a:bodyPr>
          <a:lstStyle/>
          <a:p>
            <a:pPr marL="0" indent="0">
              <a:buNone/>
            </a:pPr>
            <a:r>
              <a:rPr lang="en-AU" sz="3400" dirty="0">
                <a:solidFill>
                  <a:schemeClr val="accent1"/>
                </a:solidFill>
                <a:latin typeface="+mj-lt"/>
                <a:ea typeface="+mj-ea"/>
                <a:cs typeface="+mj-cs"/>
              </a:rPr>
              <a:t>Learning Objective:</a:t>
            </a:r>
          </a:p>
          <a:p>
            <a:r>
              <a:rPr lang="en-AU" sz="2800" dirty="0"/>
              <a:t>Learn process of a DFD</a:t>
            </a:r>
          </a:p>
          <a:p>
            <a:r>
              <a:rPr lang="en-AU" sz="2800" dirty="0"/>
              <a:t>Know the components of a DFD</a:t>
            </a:r>
          </a:p>
          <a:p>
            <a:r>
              <a:rPr lang="en-AU" sz="2800" dirty="0"/>
              <a:t>Understand the rules and conventions of creating DFD’s</a:t>
            </a:r>
          </a:p>
          <a:p>
            <a:r>
              <a:rPr lang="en-AU" sz="2800" dirty="0"/>
              <a:t>Create 3 DFD’s</a:t>
            </a:r>
          </a:p>
          <a:p>
            <a:endParaRPr lang="en-AU" sz="2800" dirty="0"/>
          </a:p>
          <a:p>
            <a:pPr marL="0" indent="0">
              <a:buNone/>
            </a:pPr>
            <a:r>
              <a:rPr lang="en-AU" sz="3400" dirty="0">
                <a:solidFill>
                  <a:schemeClr val="accent1"/>
                </a:solidFill>
              </a:rPr>
              <a:t>Success Criteria:</a:t>
            </a:r>
            <a:endParaRPr lang="en-AU" sz="4400" dirty="0">
              <a:solidFill>
                <a:schemeClr val="accent1"/>
              </a:solidFill>
            </a:endParaRPr>
          </a:p>
          <a:p>
            <a:r>
              <a:rPr lang="en-AU" sz="2800" dirty="0"/>
              <a:t>Notes about DFD’s in books</a:t>
            </a:r>
          </a:p>
          <a:p>
            <a:r>
              <a:rPr lang="en-AU" sz="2800" dirty="0"/>
              <a:t>3 DFD’s created in books</a:t>
            </a:r>
          </a:p>
        </p:txBody>
      </p:sp>
    </p:spTree>
    <p:extLst>
      <p:ext uri="{BB962C8B-B14F-4D97-AF65-F5344CB8AC3E}">
        <p14:creationId xmlns:p14="http://schemas.microsoft.com/office/powerpoint/2010/main" val="2509366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77334" y="609600"/>
            <a:ext cx="8596668" cy="695325"/>
          </a:xfrm>
        </p:spPr>
        <p:txBody>
          <a:bodyPr/>
          <a:lstStyle/>
          <a:p>
            <a:r>
              <a:rPr lang="en-AU" dirty="0"/>
              <a:t>Purpose of a DFD</a:t>
            </a:r>
          </a:p>
        </p:txBody>
      </p:sp>
      <p:sp>
        <p:nvSpPr>
          <p:cNvPr id="7" name="Content Placeholder 6"/>
          <p:cNvSpPr>
            <a:spLocks noGrp="1"/>
          </p:cNvSpPr>
          <p:nvPr>
            <p:ph idx="1"/>
          </p:nvPr>
        </p:nvSpPr>
        <p:spPr>
          <a:xfrm>
            <a:off x="677334" y="1428751"/>
            <a:ext cx="8596668" cy="4612612"/>
          </a:xfrm>
        </p:spPr>
        <p:txBody>
          <a:bodyPr>
            <a:normAutofit/>
          </a:bodyPr>
          <a:lstStyle/>
          <a:p>
            <a:pPr>
              <a:spcBef>
                <a:spcPct val="50000"/>
              </a:spcBef>
            </a:pPr>
            <a:r>
              <a:rPr lang="en-AU" altLang="en-US" sz="2400" dirty="0"/>
              <a:t>A diagram is a much easier way to view the processes that take place in an information system than by reading a written description. </a:t>
            </a:r>
          </a:p>
          <a:p>
            <a:pPr>
              <a:spcBef>
                <a:spcPct val="50000"/>
              </a:spcBef>
            </a:pPr>
            <a:endParaRPr lang="en-AU" altLang="en-US" sz="2400" dirty="0"/>
          </a:p>
          <a:p>
            <a:pPr>
              <a:spcBef>
                <a:spcPct val="50000"/>
              </a:spcBef>
            </a:pPr>
            <a:r>
              <a:rPr lang="en-AU" altLang="en-US" sz="2400" dirty="0"/>
              <a:t>A data flow diagram (DFD) is a process-modelling tool that depicts the flow of data through a system. It depicts all the input, the processing and the output and storage of data.  </a:t>
            </a:r>
            <a:endParaRPr lang="en-US" altLang="en-US" sz="2400" dirty="0"/>
          </a:p>
        </p:txBody>
      </p:sp>
    </p:spTree>
    <p:extLst>
      <p:ext uri="{BB962C8B-B14F-4D97-AF65-F5344CB8AC3E}">
        <p14:creationId xmlns:p14="http://schemas.microsoft.com/office/powerpoint/2010/main" val="1576555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77334" y="609600"/>
            <a:ext cx="8596668" cy="695325"/>
          </a:xfrm>
        </p:spPr>
        <p:txBody>
          <a:bodyPr/>
          <a:lstStyle/>
          <a:p>
            <a:r>
              <a:rPr lang="en-AU" dirty="0"/>
              <a:t>Components of a DFD</a:t>
            </a:r>
          </a:p>
        </p:txBody>
      </p:sp>
      <p:sp>
        <p:nvSpPr>
          <p:cNvPr id="7" name="Content Placeholder 6"/>
          <p:cNvSpPr>
            <a:spLocks noGrp="1"/>
          </p:cNvSpPr>
          <p:nvPr>
            <p:ph idx="1"/>
          </p:nvPr>
        </p:nvSpPr>
        <p:spPr>
          <a:xfrm>
            <a:off x="677334" y="1428751"/>
            <a:ext cx="6415444" cy="4612612"/>
          </a:xfrm>
        </p:spPr>
        <p:txBody>
          <a:bodyPr>
            <a:normAutofit lnSpcReduction="10000"/>
          </a:bodyPr>
          <a:lstStyle/>
          <a:p>
            <a:pPr>
              <a:spcBef>
                <a:spcPct val="50000"/>
              </a:spcBef>
            </a:pPr>
            <a:r>
              <a:rPr lang="en-US" altLang="en-US" sz="2400" dirty="0"/>
              <a:t>Data Source or External entity – a source or destination of data flow that is outside the area of study.</a:t>
            </a:r>
          </a:p>
          <a:p>
            <a:pPr>
              <a:spcBef>
                <a:spcPct val="50000"/>
              </a:spcBef>
            </a:pPr>
            <a:r>
              <a:rPr lang="en-US" altLang="en-US" sz="2400" dirty="0"/>
              <a:t>Data Store – repository of data; ‘D’ indicates a permanent computer file; ‘M’ indicates a manual file, ‘T’ indicates a transient store, deleted after processing.</a:t>
            </a:r>
          </a:p>
          <a:p>
            <a:pPr>
              <a:spcBef>
                <a:spcPct val="50000"/>
              </a:spcBef>
            </a:pPr>
            <a:r>
              <a:rPr lang="en-US" altLang="en-US" sz="2400" dirty="0"/>
              <a:t>Process – transforms incoming data flow into outgoing data flow.</a:t>
            </a:r>
          </a:p>
          <a:p>
            <a:pPr>
              <a:spcBef>
                <a:spcPct val="50000"/>
              </a:spcBef>
            </a:pPr>
            <a:r>
              <a:rPr lang="en-US" altLang="en-US" sz="2400" dirty="0"/>
              <a:t>Data flow – a connector shows relationships between the representative shapes.</a:t>
            </a:r>
          </a:p>
        </p:txBody>
      </p:sp>
      <p:grpSp>
        <p:nvGrpSpPr>
          <p:cNvPr id="4" name="Group 3"/>
          <p:cNvGrpSpPr/>
          <p:nvPr/>
        </p:nvGrpSpPr>
        <p:grpSpPr>
          <a:xfrm>
            <a:off x="7459312" y="3887994"/>
            <a:ext cx="1431926" cy="1207707"/>
            <a:chOff x="5603788" y="3626708"/>
            <a:chExt cx="1431926" cy="1600200"/>
          </a:xfrm>
          <a:noFill/>
        </p:grpSpPr>
        <p:sp>
          <p:nvSpPr>
            <p:cNvPr id="5" name="AutoShape 5"/>
            <p:cNvSpPr>
              <a:spLocks noChangeArrowheads="1"/>
            </p:cNvSpPr>
            <p:nvPr/>
          </p:nvSpPr>
          <p:spPr bwMode="auto">
            <a:xfrm>
              <a:off x="5603789" y="3626708"/>
              <a:ext cx="1431925" cy="1600200"/>
            </a:xfrm>
            <a:prstGeom prst="roundRect">
              <a:avLst>
                <a:gd name="adj" fmla="val 16667"/>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
          <p:nvSpPr>
            <p:cNvPr id="8" name="Text Box 4"/>
            <p:cNvSpPr txBox="1">
              <a:spLocks noChangeArrowheads="1"/>
            </p:cNvSpPr>
            <p:nvPr/>
          </p:nvSpPr>
          <p:spPr bwMode="auto">
            <a:xfrm>
              <a:off x="5702644" y="3702908"/>
              <a:ext cx="1260388" cy="407802"/>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2000" dirty="0">
                  <a:latin typeface="Verdana" panose="020B0604030504040204" pitchFamily="34" charset="0"/>
                </a:rPr>
                <a:t>Level</a:t>
              </a:r>
            </a:p>
          </p:txBody>
        </p:sp>
        <p:sp>
          <p:nvSpPr>
            <p:cNvPr id="9" name="Line 6"/>
            <p:cNvSpPr>
              <a:spLocks noChangeShapeType="1"/>
            </p:cNvSpPr>
            <p:nvPr/>
          </p:nvSpPr>
          <p:spPr bwMode="auto">
            <a:xfrm>
              <a:off x="5603789" y="4160108"/>
              <a:ext cx="1431925" cy="1588"/>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AU"/>
            </a:p>
          </p:txBody>
        </p:sp>
        <p:sp>
          <p:nvSpPr>
            <p:cNvPr id="10" name="Text Box 7"/>
            <p:cNvSpPr txBox="1">
              <a:spLocks noChangeArrowheads="1"/>
            </p:cNvSpPr>
            <p:nvPr/>
          </p:nvSpPr>
          <p:spPr bwMode="auto">
            <a:xfrm>
              <a:off x="5603788" y="4222021"/>
              <a:ext cx="1431925" cy="367021"/>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1800" dirty="0">
                  <a:latin typeface="Verdana" panose="020B0604030504040204" pitchFamily="34" charset="0"/>
                </a:rPr>
                <a:t>Process</a:t>
              </a:r>
            </a:p>
          </p:txBody>
        </p:sp>
      </p:grpSp>
      <p:grpSp>
        <p:nvGrpSpPr>
          <p:cNvPr id="11" name="Group 10"/>
          <p:cNvGrpSpPr/>
          <p:nvPr/>
        </p:nvGrpSpPr>
        <p:grpSpPr>
          <a:xfrm>
            <a:off x="7181026" y="3081598"/>
            <a:ext cx="2163745" cy="500448"/>
            <a:chOff x="8112210" y="3515498"/>
            <a:chExt cx="2163745" cy="500448"/>
          </a:xfrm>
          <a:solidFill>
            <a:schemeClr val="bg1"/>
          </a:solidFill>
        </p:grpSpPr>
        <p:sp>
          <p:nvSpPr>
            <p:cNvPr id="12" name="Rectangle 11"/>
            <p:cNvSpPr/>
            <p:nvPr/>
          </p:nvSpPr>
          <p:spPr>
            <a:xfrm>
              <a:off x="8612610" y="3515498"/>
              <a:ext cx="1663345" cy="50044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err="1">
                  <a:solidFill>
                    <a:schemeClr val="tx1"/>
                  </a:solidFill>
                </a:rPr>
                <a:t>Datastore</a:t>
              </a:r>
              <a:endParaRPr lang="en-AU" dirty="0">
                <a:solidFill>
                  <a:schemeClr val="tx1"/>
                </a:solidFill>
              </a:endParaRPr>
            </a:p>
          </p:txBody>
        </p:sp>
        <p:sp>
          <p:nvSpPr>
            <p:cNvPr id="13" name="Rectangle 12"/>
            <p:cNvSpPr/>
            <p:nvPr/>
          </p:nvSpPr>
          <p:spPr>
            <a:xfrm>
              <a:off x="8112210" y="3515498"/>
              <a:ext cx="500400" cy="50044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M</a:t>
              </a:r>
            </a:p>
          </p:txBody>
        </p:sp>
      </p:grpSp>
      <p:grpSp>
        <p:nvGrpSpPr>
          <p:cNvPr id="14" name="Group 13"/>
          <p:cNvGrpSpPr/>
          <p:nvPr/>
        </p:nvGrpSpPr>
        <p:grpSpPr>
          <a:xfrm>
            <a:off x="7209112" y="1462020"/>
            <a:ext cx="2135659" cy="978698"/>
            <a:chOff x="5685092" y="5062665"/>
            <a:chExt cx="2135659" cy="978698"/>
          </a:xfrm>
          <a:solidFill>
            <a:schemeClr val="bg1"/>
          </a:solidFill>
        </p:grpSpPr>
        <p:sp>
          <p:nvSpPr>
            <p:cNvPr id="15" name="Rectangle 14"/>
            <p:cNvSpPr/>
            <p:nvPr/>
          </p:nvSpPr>
          <p:spPr>
            <a:xfrm>
              <a:off x="5685092" y="5062665"/>
              <a:ext cx="2075935" cy="9144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p:cNvSpPr/>
            <p:nvPr/>
          </p:nvSpPr>
          <p:spPr>
            <a:xfrm>
              <a:off x="5744816" y="5126963"/>
              <a:ext cx="2075935" cy="9144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Entity</a:t>
              </a:r>
            </a:p>
          </p:txBody>
        </p:sp>
      </p:grpSp>
      <p:grpSp>
        <p:nvGrpSpPr>
          <p:cNvPr id="29" name="Group 28"/>
          <p:cNvGrpSpPr/>
          <p:nvPr/>
        </p:nvGrpSpPr>
        <p:grpSpPr>
          <a:xfrm>
            <a:off x="7558168" y="5489697"/>
            <a:ext cx="1150627" cy="722495"/>
            <a:chOff x="7292188" y="5374097"/>
            <a:chExt cx="1150627" cy="722495"/>
          </a:xfrm>
        </p:grpSpPr>
        <p:cxnSp>
          <p:nvCxnSpPr>
            <p:cNvPr id="3" name="Straight Arrow Connector 2"/>
            <p:cNvCxnSpPr/>
            <p:nvPr/>
          </p:nvCxnSpPr>
          <p:spPr>
            <a:xfrm>
              <a:off x="7292188" y="5374097"/>
              <a:ext cx="1150627"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Elbow Connector 17"/>
            <p:cNvCxnSpPr/>
            <p:nvPr/>
          </p:nvCxnSpPr>
          <p:spPr>
            <a:xfrm>
              <a:off x="7322372" y="5603071"/>
              <a:ext cx="1120443" cy="493521"/>
            </a:xfrm>
            <a:prstGeom prst="bentConnector3">
              <a:avLst>
                <a:gd name="adj1" fmla="val 45037"/>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59738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77334" y="609600"/>
            <a:ext cx="8596668" cy="695325"/>
          </a:xfrm>
        </p:spPr>
        <p:txBody>
          <a:bodyPr/>
          <a:lstStyle/>
          <a:p>
            <a:r>
              <a:rPr lang="en-AU" dirty="0"/>
              <a:t>The Steps in Drawing a DFD</a:t>
            </a:r>
          </a:p>
        </p:txBody>
      </p:sp>
      <p:sp>
        <p:nvSpPr>
          <p:cNvPr id="7" name="Content Placeholder 6"/>
          <p:cNvSpPr>
            <a:spLocks noGrp="1"/>
          </p:cNvSpPr>
          <p:nvPr>
            <p:ph idx="1"/>
          </p:nvPr>
        </p:nvSpPr>
        <p:spPr>
          <a:xfrm>
            <a:off x="677334" y="1428751"/>
            <a:ext cx="8596668" cy="4612612"/>
          </a:xfrm>
        </p:spPr>
        <p:txBody>
          <a:bodyPr>
            <a:normAutofit lnSpcReduction="10000"/>
          </a:bodyPr>
          <a:lstStyle/>
          <a:p>
            <a:pPr>
              <a:spcBef>
                <a:spcPct val="50000"/>
              </a:spcBef>
            </a:pPr>
            <a:r>
              <a:rPr lang="en-AU" altLang="en-US" sz="2400" dirty="0"/>
              <a:t>DFDs are drawn in a number of steps (at least two), each step is referred to as a level. The steps involve top-down design and functional decomposition. That is we start at the top with an overall picture and then add detail as we work down.</a:t>
            </a:r>
          </a:p>
          <a:p>
            <a:pPr marL="0" indent="0">
              <a:spcBef>
                <a:spcPct val="50000"/>
              </a:spcBef>
              <a:buNone/>
            </a:pPr>
            <a:endParaRPr lang="en-AU" altLang="en-US" sz="2400" dirty="0"/>
          </a:p>
          <a:p>
            <a:pPr>
              <a:spcBef>
                <a:spcPct val="50000"/>
              </a:spcBef>
            </a:pPr>
            <a:r>
              <a:rPr lang="en-AU" altLang="en-US" sz="2400" dirty="0"/>
              <a:t>Example: A teacher gives his IT class a test on databases. The result for each student is out of a possible 40, which is first calculated as a percentage, but is then converted to an A to E grade. This grade is recorded in the teacher’s mark book and the graded paper finally returned to the student.</a:t>
            </a:r>
          </a:p>
        </p:txBody>
      </p:sp>
    </p:spTree>
    <p:extLst>
      <p:ext uri="{BB962C8B-B14F-4D97-AF65-F5344CB8AC3E}">
        <p14:creationId xmlns:p14="http://schemas.microsoft.com/office/powerpoint/2010/main" val="838588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77334" y="609600"/>
            <a:ext cx="8596668" cy="695325"/>
          </a:xfrm>
        </p:spPr>
        <p:txBody>
          <a:bodyPr/>
          <a:lstStyle/>
          <a:p>
            <a:r>
              <a:rPr lang="en-AU" dirty="0"/>
              <a:t>The Steps in Drawing a DFD</a:t>
            </a:r>
          </a:p>
        </p:txBody>
      </p:sp>
      <p:sp>
        <p:nvSpPr>
          <p:cNvPr id="7" name="Content Placeholder 6"/>
          <p:cNvSpPr>
            <a:spLocks noGrp="1"/>
          </p:cNvSpPr>
          <p:nvPr>
            <p:ph idx="1"/>
          </p:nvPr>
        </p:nvSpPr>
        <p:spPr>
          <a:xfrm>
            <a:off x="677334" y="1441108"/>
            <a:ext cx="8596668" cy="4612612"/>
          </a:xfrm>
        </p:spPr>
        <p:txBody>
          <a:bodyPr>
            <a:normAutofit/>
          </a:bodyPr>
          <a:lstStyle/>
          <a:p>
            <a:pPr>
              <a:spcBef>
                <a:spcPct val="50000"/>
              </a:spcBef>
            </a:pPr>
            <a:r>
              <a:rPr lang="en-AU" altLang="en-US" sz="2400" dirty="0"/>
              <a:t>The first level is the context level. The context level only contains a single process (a consolidation of all processes) along with all the external entities. This assist the database designer ‘discover’ the data that will be passing through the system with no detail given to all the processes.</a:t>
            </a:r>
          </a:p>
          <a:p>
            <a:pPr>
              <a:spcBef>
                <a:spcPct val="50000"/>
              </a:spcBef>
            </a:pPr>
            <a:r>
              <a:rPr lang="en-AU" altLang="en-US" sz="2400" b="1" dirty="0"/>
              <a:t>Context Level:</a:t>
            </a:r>
          </a:p>
          <a:p>
            <a:pPr>
              <a:spcBef>
                <a:spcPct val="50000"/>
              </a:spcBef>
            </a:pPr>
            <a:endParaRPr lang="en-US" altLang="en-US" sz="2400" dirty="0"/>
          </a:p>
        </p:txBody>
      </p:sp>
      <p:grpSp>
        <p:nvGrpSpPr>
          <p:cNvPr id="4" name="Group 3"/>
          <p:cNvGrpSpPr/>
          <p:nvPr/>
        </p:nvGrpSpPr>
        <p:grpSpPr>
          <a:xfrm>
            <a:off x="5976501" y="4531933"/>
            <a:ext cx="1431926" cy="1207707"/>
            <a:chOff x="5603788" y="3626708"/>
            <a:chExt cx="1431926" cy="1600200"/>
          </a:xfrm>
          <a:noFill/>
        </p:grpSpPr>
        <p:sp>
          <p:nvSpPr>
            <p:cNvPr id="5" name="AutoShape 5"/>
            <p:cNvSpPr>
              <a:spLocks noChangeArrowheads="1"/>
            </p:cNvSpPr>
            <p:nvPr/>
          </p:nvSpPr>
          <p:spPr bwMode="auto">
            <a:xfrm>
              <a:off x="5603789" y="3626708"/>
              <a:ext cx="1431925" cy="1600200"/>
            </a:xfrm>
            <a:prstGeom prst="roundRect">
              <a:avLst>
                <a:gd name="adj" fmla="val 16667"/>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
          <p:nvSpPr>
            <p:cNvPr id="8" name="Text Box 4"/>
            <p:cNvSpPr txBox="1">
              <a:spLocks noChangeArrowheads="1"/>
            </p:cNvSpPr>
            <p:nvPr/>
          </p:nvSpPr>
          <p:spPr bwMode="auto">
            <a:xfrm>
              <a:off x="5702644" y="3702908"/>
              <a:ext cx="1260388" cy="407802"/>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2000" dirty="0">
                  <a:latin typeface="Verdana" panose="020B0604030504040204" pitchFamily="34" charset="0"/>
                </a:rPr>
                <a:t>0.</a:t>
              </a:r>
            </a:p>
          </p:txBody>
        </p:sp>
        <p:sp>
          <p:nvSpPr>
            <p:cNvPr id="9" name="Line 6"/>
            <p:cNvSpPr>
              <a:spLocks noChangeShapeType="1"/>
            </p:cNvSpPr>
            <p:nvPr/>
          </p:nvSpPr>
          <p:spPr bwMode="auto">
            <a:xfrm>
              <a:off x="5603789" y="4160108"/>
              <a:ext cx="1431925" cy="1588"/>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AU"/>
            </a:p>
          </p:txBody>
        </p:sp>
        <p:sp>
          <p:nvSpPr>
            <p:cNvPr id="10" name="Text Box 7"/>
            <p:cNvSpPr txBox="1">
              <a:spLocks noChangeArrowheads="1"/>
            </p:cNvSpPr>
            <p:nvPr/>
          </p:nvSpPr>
          <p:spPr bwMode="auto">
            <a:xfrm>
              <a:off x="5603788" y="4222021"/>
              <a:ext cx="1431925" cy="734042"/>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1800" dirty="0">
                  <a:latin typeface="Verdana" panose="020B0604030504040204" pitchFamily="34" charset="0"/>
                </a:rPr>
                <a:t>Process test paper</a:t>
              </a:r>
            </a:p>
          </p:txBody>
        </p:sp>
      </p:grpSp>
      <p:grpSp>
        <p:nvGrpSpPr>
          <p:cNvPr id="11" name="Group 10"/>
          <p:cNvGrpSpPr/>
          <p:nvPr/>
        </p:nvGrpSpPr>
        <p:grpSpPr>
          <a:xfrm>
            <a:off x="1382901" y="4614289"/>
            <a:ext cx="2135659" cy="978698"/>
            <a:chOff x="5685092" y="5062665"/>
            <a:chExt cx="2135659" cy="978698"/>
          </a:xfrm>
          <a:solidFill>
            <a:schemeClr val="bg1"/>
          </a:solidFill>
        </p:grpSpPr>
        <p:sp>
          <p:nvSpPr>
            <p:cNvPr id="12" name="Rectangle 11"/>
            <p:cNvSpPr/>
            <p:nvPr/>
          </p:nvSpPr>
          <p:spPr>
            <a:xfrm>
              <a:off x="5685092" y="5062665"/>
              <a:ext cx="2075935" cy="9144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Rectangle 12"/>
            <p:cNvSpPr/>
            <p:nvPr/>
          </p:nvSpPr>
          <p:spPr>
            <a:xfrm>
              <a:off x="5744816" y="5126963"/>
              <a:ext cx="2075935" cy="9144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Student</a:t>
              </a:r>
            </a:p>
          </p:txBody>
        </p:sp>
      </p:grpSp>
      <p:cxnSp>
        <p:nvCxnSpPr>
          <p:cNvPr id="14" name="Straight Arrow Connector 13"/>
          <p:cNvCxnSpPr/>
          <p:nvPr/>
        </p:nvCxnSpPr>
        <p:spPr>
          <a:xfrm>
            <a:off x="3721085" y="4897220"/>
            <a:ext cx="2105126"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3721085" y="5346183"/>
            <a:ext cx="2105126"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557691" y="4565170"/>
            <a:ext cx="2418809" cy="369332"/>
          </a:xfrm>
          <a:prstGeom prst="rect">
            <a:avLst/>
          </a:prstGeom>
          <a:noFill/>
        </p:spPr>
        <p:txBody>
          <a:bodyPr wrap="square" rtlCol="0">
            <a:spAutoFit/>
          </a:bodyPr>
          <a:lstStyle/>
          <a:p>
            <a:pPr algn="ctr"/>
            <a:r>
              <a:rPr lang="en-AU" dirty="0"/>
              <a:t>Unmarked test paper</a:t>
            </a:r>
          </a:p>
        </p:txBody>
      </p:sp>
      <p:sp>
        <p:nvSpPr>
          <p:cNvPr id="16" name="TextBox 15"/>
          <p:cNvSpPr txBox="1"/>
          <p:nvPr/>
        </p:nvSpPr>
        <p:spPr>
          <a:xfrm>
            <a:off x="3564243" y="5287849"/>
            <a:ext cx="2418809" cy="369332"/>
          </a:xfrm>
          <a:prstGeom prst="rect">
            <a:avLst/>
          </a:prstGeom>
          <a:noFill/>
        </p:spPr>
        <p:txBody>
          <a:bodyPr wrap="square" rtlCol="0">
            <a:spAutoFit/>
          </a:bodyPr>
          <a:lstStyle/>
          <a:p>
            <a:pPr algn="ctr"/>
            <a:r>
              <a:rPr lang="en-AU" dirty="0"/>
              <a:t>Graded test</a:t>
            </a:r>
          </a:p>
        </p:txBody>
      </p:sp>
    </p:spTree>
    <p:extLst>
      <p:ext uri="{BB962C8B-B14F-4D97-AF65-F5344CB8AC3E}">
        <p14:creationId xmlns:p14="http://schemas.microsoft.com/office/powerpoint/2010/main" val="532020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77334" y="609600"/>
            <a:ext cx="8596668" cy="695325"/>
          </a:xfrm>
        </p:spPr>
        <p:txBody>
          <a:bodyPr/>
          <a:lstStyle/>
          <a:p>
            <a:r>
              <a:rPr lang="en-AU" dirty="0"/>
              <a:t>The Steps in Drawing a DFD</a:t>
            </a:r>
          </a:p>
        </p:txBody>
      </p:sp>
      <p:sp>
        <p:nvSpPr>
          <p:cNvPr id="7" name="Content Placeholder 6"/>
          <p:cNvSpPr>
            <a:spLocks noGrp="1"/>
          </p:cNvSpPr>
          <p:nvPr>
            <p:ph idx="1"/>
          </p:nvPr>
        </p:nvSpPr>
        <p:spPr>
          <a:xfrm>
            <a:off x="677334" y="1428751"/>
            <a:ext cx="8596668" cy="4612612"/>
          </a:xfrm>
        </p:spPr>
        <p:txBody>
          <a:bodyPr>
            <a:normAutofit/>
          </a:bodyPr>
          <a:lstStyle/>
          <a:p>
            <a:pPr>
              <a:spcBef>
                <a:spcPct val="50000"/>
              </a:spcBef>
            </a:pPr>
            <a:r>
              <a:rPr lang="en-AU" altLang="en-US" sz="2400" dirty="0"/>
              <a:t>Level 0 shows all general processes, external entities and data storage. For all of our databases, this is a sufficient level of detail. </a:t>
            </a:r>
          </a:p>
          <a:p>
            <a:pPr>
              <a:spcBef>
                <a:spcPct val="50000"/>
              </a:spcBef>
            </a:pPr>
            <a:endParaRPr lang="en-US" altLang="en-US" sz="2400" dirty="0"/>
          </a:p>
        </p:txBody>
      </p:sp>
      <p:grpSp>
        <p:nvGrpSpPr>
          <p:cNvPr id="4" name="Group 3"/>
          <p:cNvGrpSpPr/>
          <p:nvPr/>
        </p:nvGrpSpPr>
        <p:grpSpPr>
          <a:xfrm>
            <a:off x="4394285" y="2468355"/>
            <a:ext cx="1431926" cy="1207707"/>
            <a:chOff x="5603788" y="3626708"/>
            <a:chExt cx="1431926" cy="1600200"/>
          </a:xfrm>
          <a:noFill/>
        </p:grpSpPr>
        <p:sp>
          <p:nvSpPr>
            <p:cNvPr id="5" name="AutoShape 5"/>
            <p:cNvSpPr>
              <a:spLocks noChangeArrowheads="1"/>
            </p:cNvSpPr>
            <p:nvPr/>
          </p:nvSpPr>
          <p:spPr bwMode="auto">
            <a:xfrm>
              <a:off x="5603789" y="3626708"/>
              <a:ext cx="1431925" cy="1600200"/>
            </a:xfrm>
            <a:prstGeom prst="roundRect">
              <a:avLst>
                <a:gd name="adj" fmla="val 16667"/>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
          <p:nvSpPr>
            <p:cNvPr id="8" name="Text Box 4"/>
            <p:cNvSpPr txBox="1">
              <a:spLocks noChangeArrowheads="1"/>
            </p:cNvSpPr>
            <p:nvPr/>
          </p:nvSpPr>
          <p:spPr bwMode="auto">
            <a:xfrm>
              <a:off x="5702644" y="3702908"/>
              <a:ext cx="1260388" cy="407802"/>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2000" dirty="0">
                  <a:latin typeface="Verdana" panose="020B0604030504040204" pitchFamily="34" charset="0"/>
                </a:rPr>
                <a:t>1.0</a:t>
              </a:r>
            </a:p>
          </p:txBody>
        </p:sp>
        <p:sp>
          <p:nvSpPr>
            <p:cNvPr id="9" name="Line 6"/>
            <p:cNvSpPr>
              <a:spLocks noChangeShapeType="1"/>
            </p:cNvSpPr>
            <p:nvPr/>
          </p:nvSpPr>
          <p:spPr bwMode="auto">
            <a:xfrm>
              <a:off x="5603789" y="4160108"/>
              <a:ext cx="1431925" cy="1588"/>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AU"/>
            </a:p>
          </p:txBody>
        </p:sp>
        <p:sp>
          <p:nvSpPr>
            <p:cNvPr id="10" name="Text Box 7"/>
            <p:cNvSpPr txBox="1">
              <a:spLocks noChangeArrowheads="1"/>
            </p:cNvSpPr>
            <p:nvPr/>
          </p:nvSpPr>
          <p:spPr bwMode="auto">
            <a:xfrm>
              <a:off x="5603788" y="4222021"/>
              <a:ext cx="1431925" cy="734042"/>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1800" dirty="0">
                  <a:latin typeface="Verdana" panose="020B0604030504040204" pitchFamily="34" charset="0"/>
                </a:rPr>
                <a:t>Process test paper</a:t>
              </a:r>
            </a:p>
          </p:txBody>
        </p:sp>
      </p:grpSp>
      <p:grpSp>
        <p:nvGrpSpPr>
          <p:cNvPr id="11" name="Group 10"/>
          <p:cNvGrpSpPr/>
          <p:nvPr/>
        </p:nvGrpSpPr>
        <p:grpSpPr>
          <a:xfrm>
            <a:off x="975128" y="3876828"/>
            <a:ext cx="2135659" cy="978698"/>
            <a:chOff x="5685092" y="5062665"/>
            <a:chExt cx="2135659" cy="978698"/>
          </a:xfrm>
          <a:solidFill>
            <a:schemeClr val="bg1"/>
          </a:solidFill>
        </p:grpSpPr>
        <p:sp>
          <p:nvSpPr>
            <p:cNvPr id="12" name="Rectangle 11"/>
            <p:cNvSpPr/>
            <p:nvPr/>
          </p:nvSpPr>
          <p:spPr>
            <a:xfrm>
              <a:off x="5685092" y="5062665"/>
              <a:ext cx="2075935" cy="9144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Rectangle 12"/>
            <p:cNvSpPr/>
            <p:nvPr/>
          </p:nvSpPr>
          <p:spPr>
            <a:xfrm>
              <a:off x="5744816" y="5126963"/>
              <a:ext cx="2075935" cy="9144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Student</a:t>
              </a:r>
            </a:p>
          </p:txBody>
        </p:sp>
      </p:grpSp>
      <p:cxnSp>
        <p:nvCxnSpPr>
          <p:cNvPr id="15" name="Straight Arrow Connector 14"/>
          <p:cNvCxnSpPr/>
          <p:nvPr/>
        </p:nvCxnSpPr>
        <p:spPr>
          <a:xfrm flipH="1" flipV="1">
            <a:off x="3236558" y="4641248"/>
            <a:ext cx="1020345" cy="112730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567702" y="3194650"/>
            <a:ext cx="2418809" cy="369332"/>
          </a:xfrm>
          <a:prstGeom prst="rect">
            <a:avLst/>
          </a:prstGeom>
          <a:noFill/>
        </p:spPr>
        <p:txBody>
          <a:bodyPr wrap="square" rtlCol="0">
            <a:spAutoFit/>
          </a:bodyPr>
          <a:lstStyle/>
          <a:p>
            <a:pPr algn="ctr"/>
            <a:r>
              <a:rPr lang="en-AU" dirty="0"/>
              <a:t>Unmarked test paper</a:t>
            </a:r>
          </a:p>
        </p:txBody>
      </p:sp>
      <p:sp>
        <p:nvSpPr>
          <p:cNvPr id="17" name="TextBox 16"/>
          <p:cNvSpPr txBox="1"/>
          <p:nvPr/>
        </p:nvSpPr>
        <p:spPr>
          <a:xfrm>
            <a:off x="1590303" y="5114810"/>
            <a:ext cx="2418809" cy="369332"/>
          </a:xfrm>
          <a:prstGeom prst="rect">
            <a:avLst/>
          </a:prstGeom>
          <a:noFill/>
        </p:spPr>
        <p:txBody>
          <a:bodyPr wrap="square" rtlCol="0">
            <a:spAutoFit/>
          </a:bodyPr>
          <a:lstStyle/>
          <a:p>
            <a:pPr algn="ctr"/>
            <a:r>
              <a:rPr lang="en-AU" dirty="0"/>
              <a:t>Graded test paper</a:t>
            </a:r>
          </a:p>
        </p:txBody>
      </p:sp>
      <p:grpSp>
        <p:nvGrpSpPr>
          <p:cNvPr id="18" name="Group 17"/>
          <p:cNvGrpSpPr/>
          <p:nvPr/>
        </p:nvGrpSpPr>
        <p:grpSpPr>
          <a:xfrm>
            <a:off x="4367508" y="5164697"/>
            <a:ext cx="1431926" cy="1207707"/>
            <a:chOff x="5603788" y="3626708"/>
            <a:chExt cx="1431926" cy="1600200"/>
          </a:xfrm>
          <a:noFill/>
        </p:grpSpPr>
        <p:sp>
          <p:nvSpPr>
            <p:cNvPr id="19" name="AutoShape 5"/>
            <p:cNvSpPr>
              <a:spLocks noChangeArrowheads="1"/>
            </p:cNvSpPr>
            <p:nvPr/>
          </p:nvSpPr>
          <p:spPr bwMode="auto">
            <a:xfrm>
              <a:off x="5603789" y="3626708"/>
              <a:ext cx="1431925" cy="1600200"/>
            </a:xfrm>
            <a:prstGeom prst="roundRect">
              <a:avLst>
                <a:gd name="adj" fmla="val 16667"/>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
          <p:nvSpPr>
            <p:cNvPr id="20" name="Text Box 4"/>
            <p:cNvSpPr txBox="1">
              <a:spLocks noChangeArrowheads="1"/>
            </p:cNvSpPr>
            <p:nvPr/>
          </p:nvSpPr>
          <p:spPr bwMode="auto">
            <a:xfrm>
              <a:off x="5702644" y="3702908"/>
              <a:ext cx="1260388" cy="407802"/>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2000" dirty="0">
                  <a:latin typeface="Verdana" panose="020B0604030504040204" pitchFamily="34" charset="0"/>
                </a:rPr>
                <a:t>2.0</a:t>
              </a:r>
            </a:p>
          </p:txBody>
        </p:sp>
        <p:sp>
          <p:nvSpPr>
            <p:cNvPr id="21" name="Line 6"/>
            <p:cNvSpPr>
              <a:spLocks noChangeShapeType="1"/>
            </p:cNvSpPr>
            <p:nvPr/>
          </p:nvSpPr>
          <p:spPr bwMode="auto">
            <a:xfrm>
              <a:off x="5603789" y="4160108"/>
              <a:ext cx="1431925" cy="1588"/>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AU"/>
            </a:p>
          </p:txBody>
        </p:sp>
        <p:sp>
          <p:nvSpPr>
            <p:cNvPr id="22" name="Text Box 7"/>
            <p:cNvSpPr txBox="1">
              <a:spLocks noChangeArrowheads="1"/>
            </p:cNvSpPr>
            <p:nvPr/>
          </p:nvSpPr>
          <p:spPr bwMode="auto">
            <a:xfrm>
              <a:off x="5603788" y="4222021"/>
              <a:ext cx="1431925" cy="734042"/>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algn="ctr" eaLnBrk="0" hangingPunct="0"/>
              <a:r>
                <a:rPr lang="en-US" altLang="en-US" sz="1800" dirty="0">
                  <a:latin typeface="Verdana" panose="020B0604030504040204" pitchFamily="34" charset="0"/>
                </a:rPr>
                <a:t>Calculate grade</a:t>
              </a:r>
            </a:p>
          </p:txBody>
        </p:sp>
      </p:grpSp>
      <p:grpSp>
        <p:nvGrpSpPr>
          <p:cNvPr id="23" name="Group 22"/>
          <p:cNvGrpSpPr/>
          <p:nvPr/>
        </p:nvGrpSpPr>
        <p:grpSpPr>
          <a:xfrm>
            <a:off x="7692108" y="5587862"/>
            <a:ext cx="2163745" cy="500448"/>
            <a:chOff x="8112210" y="3515498"/>
            <a:chExt cx="2163745" cy="500448"/>
          </a:xfrm>
          <a:solidFill>
            <a:schemeClr val="bg1"/>
          </a:solidFill>
        </p:grpSpPr>
        <p:sp>
          <p:nvSpPr>
            <p:cNvPr id="24" name="Rectangle 23"/>
            <p:cNvSpPr/>
            <p:nvPr/>
          </p:nvSpPr>
          <p:spPr>
            <a:xfrm>
              <a:off x="8612610" y="3515498"/>
              <a:ext cx="1663345" cy="50044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Teacher’s </a:t>
              </a:r>
              <a:r>
                <a:rPr lang="en-AU" dirty="0" err="1">
                  <a:solidFill>
                    <a:schemeClr val="tx1"/>
                  </a:solidFill>
                </a:rPr>
                <a:t>markbook</a:t>
              </a:r>
              <a:endParaRPr lang="en-AU" dirty="0">
                <a:solidFill>
                  <a:schemeClr val="tx1"/>
                </a:solidFill>
              </a:endParaRPr>
            </a:p>
          </p:txBody>
        </p:sp>
        <p:sp>
          <p:nvSpPr>
            <p:cNvPr id="25" name="Rectangle 24"/>
            <p:cNvSpPr/>
            <p:nvPr/>
          </p:nvSpPr>
          <p:spPr>
            <a:xfrm>
              <a:off x="8112210" y="3515498"/>
              <a:ext cx="500400" cy="50044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D</a:t>
              </a:r>
            </a:p>
          </p:txBody>
        </p:sp>
      </p:grpSp>
      <p:cxnSp>
        <p:nvCxnSpPr>
          <p:cNvPr id="14" name="Straight Arrow Connector 13"/>
          <p:cNvCxnSpPr/>
          <p:nvPr/>
        </p:nvCxnSpPr>
        <p:spPr>
          <a:xfrm>
            <a:off x="5913305" y="5838086"/>
            <a:ext cx="1698457"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cxnSpLocks/>
          </p:cNvCxnSpPr>
          <p:nvPr/>
        </p:nvCxnSpPr>
        <p:spPr>
          <a:xfrm flipV="1">
            <a:off x="3236558" y="3194650"/>
            <a:ext cx="1074185" cy="92470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5096558" y="3762141"/>
            <a:ext cx="0" cy="132266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975668" y="4119351"/>
            <a:ext cx="2418809" cy="369332"/>
          </a:xfrm>
          <a:prstGeom prst="rect">
            <a:avLst/>
          </a:prstGeom>
          <a:noFill/>
        </p:spPr>
        <p:txBody>
          <a:bodyPr wrap="square" rtlCol="0">
            <a:spAutoFit/>
          </a:bodyPr>
          <a:lstStyle/>
          <a:p>
            <a:pPr algn="ctr"/>
            <a:r>
              <a:rPr lang="en-AU" dirty="0"/>
              <a:t>Marked test paper</a:t>
            </a:r>
          </a:p>
        </p:txBody>
      </p:sp>
      <p:sp>
        <p:nvSpPr>
          <p:cNvPr id="33" name="TextBox 32"/>
          <p:cNvSpPr txBox="1"/>
          <p:nvPr/>
        </p:nvSpPr>
        <p:spPr>
          <a:xfrm>
            <a:off x="5765695" y="5468754"/>
            <a:ext cx="1926412" cy="369332"/>
          </a:xfrm>
          <a:prstGeom prst="rect">
            <a:avLst/>
          </a:prstGeom>
          <a:noFill/>
        </p:spPr>
        <p:txBody>
          <a:bodyPr wrap="square" rtlCol="0">
            <a:spAutoFit/>
          </a:bodyPr>
          <a:lstStyle/>
          <a:p>
            <a:pPr algn="ctr"/>
            <a:r>
              <a:rPr lang="en-AU" dirty="0"/>
              <a:t>Calculated grade</a:t>
            </a:r>
          </a:p>
        </p:txBody>
      </p:sp>
    </p:spTree>
    <p:extLst>
      <p:ext uri="{BB962C8B-B14F-4D97-AF65-F5344CB8AC3E}">
        <p14:creationId xmlns:p14="http://schemas.microsoft.com/office/powerpoint/2010/main" val="1350992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77334" y="609600"/>
            <a:ext cx="8596668" cy="695325"/>
          </a:xfrm>
        </p:spPr>
        <p:txBody>
          <a:bodyPr/>
          <a:lstStyle/>
          <a:p>
            <a:r>
              <a:rPr lang="en-AU" dirty="0"/>
              <a:t>DFD Rules</a:t>
            </a:r>
          </a:p>
        </p:txBody>
      </p:sp>
      <p:sp>
        <p:nvSpPr>
          <p:cNvPr id="7" name="Content Placeholder 6"/>
          <p:cNvSpPr>
            <a:spLocks noGrp="1"/>
          </p:cNvSpPr>
          <p:nvPr>
            <p:ph idx="1"/>
          </p:nvPr>
        </p:nvSpPr>
        <p:spPr>
          <a:xfrm>
            <a:off x="677334" y="1441107"/>
            <a:ext cx="8596668" cy="4972049"/>
          </a:xfrm>
        </p:spPr>
        <p:txBody>
          <a:bodyPr>
            <a:normAutofit fontScale="85000" lnSpcReduction="20000"/>
          </a:bodyPr>
          <a:lstStyle/>
          <a:p>
            <a:pPr>
              <a:spcBef>
                <a:spcPct val="50000"/>
              </a:spcBef>
            </a:pPr>
            <a:r>
              <a:rPr lang="en-US" altLang="en-US" sz="2400" dirty="0"/>
              <a:t>A data flow line must have a source</a:t>
            </a:r>
          </a:p>
          <a:p>
            <a:pPr>
              <a:spcBef>
                <a:spcPct val="50000"/>
              </a:spcBef>
            </a:pPr>
            <a:r>
              <a:rPr lang="en-US" altLang="en-US" sz="2400" dirty="0"/>
              <a:t>A data flow line must have a destination</a:t>
            </a:r>
          </a:p>
          <a:p>
            <a:pPr>
              <a:spcBef>
                <a:spcPct val="50000"/>
              </a:spcBef>
            </a:pPr>
            <a:r>
              <a:rPr lang="en-US" altLang="en-US" sz="2400" dirty="0"/>
              <a:t>Data flow lines must not cross. It may be necessary to draw some entities or data stores more than once.</a:t>
            </a:r>
          </a:p>
          <a:p>
            <a:pPr>
              <a:spcBef>
                <a:spcPct val="50000"/>
              </a:spcBef>
            </a:pPr>
            <a:r>
              <a:rPr lang="en-US" altLang="en-US" sz="2400" dirty="0"/>
              <a:t>The name of the context level process identifies the main purpose of the information system.</a:t>
            </a:r>
          </a:p>
          <a:p>
            <a:pPr>
              <a:spcBef>
                <a:spcPct val="50000"/>
              </a:spcBef>
            </a:pPr>
            <a:r>
              <a:rPr lang="en-US" altLang="en-US" sz="2400" dirty="0"/>
              <a:t>A data store must have at least one incoming data flow.</a:t>
            </a:r>
          </a:p>
          <a:p>
            <a:pPr>
              <a:spcBef>
                <a:spcPct val="50000"/>
              </a:spcBef>
            </a:pPr>
            <a:r>
              <a:rPr lang="en-US" altLang="en-US" sz="2400" dirty="0"/>
              <a:t>Data cannot flow directly from an entity to another entity or a data store without a process in between.</a:t>
            </a:r>
          </a:p>
          <a:p>
            <a:pPr>
              <a:spcBef>
                <a:spcPct val="50000"/>
              </a:spcBef>
            </a:pPr>
            <a:r>
              <a:rPr lang="en-US" altLang="en-US" sz="2400" dirty="0"/>
              <a:t>Data cannot flow directly from a data store to another data store or entity without a process in between.</a:t>
            </a:r>
          </a:p>
          <a:p>
            <a:pPr>
              <a:spcBef>
                <a:spcPct val="50000"/>
              </a:spcBef>
            </a:pPr>
            <a:r>
              <a:rPr lang="en-US" altLang="en-US" sz="2400" dirty="0"/>
              <a:t>A process cannot have outputs that are greater than the sum of its inputs. That is, its inputs must be able to produce the outputs shown.</a:t>
            </a:r>
          </a:p>
          <a:p>
            <a:pPr>
              <a:spcBef>
                <a:spcPct val="50000"/>
              </a:spcBef>
            </a:pPr>
            <a:r>
              <a:rPr lang="en-US" altLang="en-US" sz="2400" dirty="0"/>
              <a:t>A process must have an output</a:t>
            </a:r>
          </a:p>
        </p:txBody>
      </p:sp>
    </p:spTree>
    <p:extLst>
      <p:ext uri="{BB962C8B-B14F-4D97-AF65-F5344CB8AC3E}">
        <p14:creationId xmlns:p14="http://schemas.microsoft.com/office/powerpoint/2010/main" val="3424967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77334" y="609600"/>
            <a:ext cx="8596668" cy="695325"/>
          </a:xfrm>
        </p:spPr>
        <p:txBody>
          <a:bodyPr/>
          <a:lstStyle/>
          <a:p>
            <a:r>
              <a:rPr lang="en-AU" dirty="0"/>
              <a:t>Limitations of a DFD</a:t>
            </a:r>
          </a:p>
        </p:txBody>
      </p:sp>
      <p:sp>
        <p:nvSpPr>
          <p:cNvPr id="7" name="Content Placeholder 6"/>
          <p:cNvSpPr>
            <a:spLocks noGrp="1"/>
          </p:cNvSpPr>
          <p:nvPr>
            <p:ph idx="1"/>
          </p:nvPr>
        </p:nvSpPr>
        <p:spPr>
          <a:xfrm>
            <a:off x="677334" y="1441107"/>
            <a:ext cx="8596668" cy="4972049"/>
          </a:xfrm>
        </p:spPr>
        <p:txBody>
          <a:bodyPr>
            <a:normAutofit/>
          </a:bodyPr>
          <a:lstStyle/>
          <a:p>
            <a:pPr>
              <a:spcBef>
                <a:spcPct val="50000"/>
              </a:spcBef>
            </a:pPr>
            <a:r>
              <a:rPr lang="en-US" altLang="en-US" sz="2400" dirty="0"/>
              <a:t>Paraphrase the below notes into your exercise books.</a:t>
            </a:r>
          </a:p>
          <a:p>
            <a:pPr lvl="1">
              <a:spcBef>
                <a:spcPct val="50000"/>
              </a:spcBef>
            </a:pPr>
            <a:r>
              <a:rPr lang="en-AU" sz="1800" dirty="0"/>
              <a:t>The data flow diagram is one of the best techniques available for developing a comprehensive collection of data items in a problem. Eventually the diagram will become substantial system documentation.</a:t>
            </a:r>
          </a:p>
          <a:p>
            <a:pPr lvl="1"/>
            <a:r>
              <a:rPr lang="en-AU" sz="1800" dirty="0"/>
              <a:t>A DFD however does not provide specification for process </a:t>
            </a:r>
            <a:r>
              <a:rPr lang="en-AU" sz="1800" b="1" dirty="0"/>
              <a:t>sequence </a:t>
            </a:r>
            <a:r>
              <a:rPr lang="en-AU" sz="1800" dirty="0"/>
              <a:t>or process </a:t>
            </a:r>
            <a:r>
              <a:rPr lang="en-AU" sz="1800" b="1" dirty="0"/>
              <a:t>control</a:t>
            </a:r>
            <a:r>
              <a:rPr lang="en-AU" sz="1800" dirty="0"/>
              <a:t>. The diagram gives no indication in what order the processes are to take place, nor does it give information as to how or why decisions might be made. Both have no place or meaning in a DFD. There are other modelling tools that cater for these requirements.</a:t>
            </a:r>
          </a:p>
          <a:p>
            <a:pPr lvl="1"/>
            <a:r>
              <a:rPr lang="en-AU" sz="1800" dirty="0"/>
              <a:t>A DFD shows what an information system does, but not the how, who, when or why. Processes are not described in detail on a DFD. A database designer would need to provide the details in a separate document called a </a:t>
            </a:r>
            <a:r>
              <a:rPr lang="en-AU" sz="1800" b="1" dirty="0"/>
              <a:t>process specification</a:t>
            </a:r>
            <a:r>
              <a:rPr lang="en-AU" dirty="0"/>
              <a:t>.</a:t>
            </a:r>
            <a:endParaRPr lang="en-US" altLang="en-US" sz="3400" dirty="0"/>
          </a:p>
        </p:txBody>
      </p:sp>
    </p:spTree>
    <p:extLst>
      <p:ext uri="{BB962C8B-B14F-4D97-AF65-F5344CB8AC3E}">
        <p14:creationId xmlns:p14="http://schemas.microsoft.com/office/powerpoint/2010/main" val="103422647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2546</TotalTime>
  <Words>1237</Words>
  <Application>Microsoft Office PowerPoint</Application>
  <PresentationFormat>Widescreen</PresentationFormat>
  <Paragraphs>163</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Trebuchet MS</vt:lpstr>
      <vt:lpstr>Verdana</vt:lpstr>
      <vt:lpstr>Wingdings 3</vt:lpstr>
      <vt:lpstr>Facet</vt:lpstr>
      <vt:lpstr>DFD Process &amp; Examples</vt:lpstr>
      <vt:lpstr>PowerPoint Presentation</vt:lpstr>
      <vt:lpstr>Purpose of a DFD</vt:lpstr>
      <vt:lpstr>Components of a DFD</vt:lpstr>
      <vt:lpstr>The Steps in Drawing a DFD</vt:lpstr>
      <vt:lpstr>The Steps in Drawing a DFD</vt:lpstr>
      <vt:lpstr>The Steps in Drawing a DFD</vt:lpstr>
      <vt:lpstr>DFD Rules</vt:lpstr>
      <vt:lpstr>Limitations of a DFD</vt:lpstr>
      <vt:lpstr>Lemonade Stand Example DFD (I do)</vt:lpstr>
      <vt:lpstr>Bus Garage Repairs DFD (We do)</vt:lpstr>
      <vt:lpstr>Restaurant Order Processing System DFD (You do)</vt:lpstr>
      <vt:lpstr>Check what you have learnt</vt:lpstr>
      <vt:lpstr>Check what you have learnt</vt:lpstr>
      <vt:lpstr>PowerPoint Presentation</vt:lpstr>
      <vt:lpstr>Lemonade Stand – DFD (Context Level)</vt:lpstr>
      <vt:lpstr>Lemonade Stand – DFD (Level 0)</vt:lpstr>
      <vt:lpstr>Bus Garage Repairs – DFD (Context Level)</vt:lpstr>
      <vt:lpstr>Bus Garage Repairs – DFD (Level 0)</vt:lpstr>
    </vt:vector>
  </TitlesOfParts>
  <Company>Queensland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HARVEY, Benjamin (bharv97)</dc:creator>
  <cp:lastModifiedBy>Peter Whitehouse</cp:lastModifiedBy>
  <cp:revision>47</cp:revision>
  <dcterms:created xsi:type="dcterms:W3CDTF">2018-02-26T22:32:28Z</dcterms:created>
  <dcterms:modified xsi:type="dcterms:W3CDTF">2019-08-05T02:38:02Z</dcterms:modified>
</cp:coreProperties>
</file>